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1"/>
  </p:notesMasterIdLst>
  <p:sldIdLst>
    <p:sldId id="269" r:id="rId2"/>
    <p:sldId id="292" r:id="rId3"/>
    <p:sldId id="342" r:id="rId4"/>
    <p:sldId id="321" r:id="rId5"/>
    <p:sldId id="331" r:id="rId6"/>
    <p:sldId id="467" r:id="rId7"/>
    <p:sldId id="486" r:id="rId8"/>
    <p:sldId id="320" r:id="rId9"/>
    <p:sldId id="478" r:id="rId10"/>
    <p:sldId id="481" r:id="rId11"/>
    <p:sldId id="493" r:id="rId12"/>
    <p:sldId id="345" r:id="rId13"/>
    <p:sldId id="346" r:id="rId14"/>
    <p:sldId id="347" r:id="rId15"/>
    <p:sldId id="348" r:id="rId16"/>
    <p:sldId id="469" r:id="rId17"/>
    <p:sldId id="416" r:id="rId18"/>
    <p:sldId id="456" r:id="rId19"/>
    <p:sldId id="473" r:id="rId20"/>
    <p:sldId id="483" r:id="rId21"/>
    <p:sldId id="435" r:id="rId22"/>
    <p:sldId id="494" r:id="rId23"/>
    <p:sldId id="322" r:id="rId24"/>
    <p:sldId id="447" r:id="rId25"/>
    <p:sldId id="465" r:id="rId26"/>
    <p:sldId id="492" r:id="rId27"/>
    <p:sldId id="495" r:id="rId28"/>
    <p:sldId id="472" r:id="rId29"/>
    <p:sldId id="388" r:id="rId30"/>
    <p:sldId id="489" r:id="rId31"/>
    <p:sldId id="475" r:id="rId32"/>
    <p:sldId id="487" r:id="rId33"/>
    <p:sldId id="488" r:id="rId34"/>
    <p:sldId id="462" r:id="rId35"/>
    <p:sldId id="451" r:id="rId36"/>
    <p:sldId id="330" r:id="rId37"/>
    <p:sldId id="490" r:id="rId38"/>
    <p:sldId id="338" r:id="rId39"/>
    <p:sldId id="474" r:id="rId40"/>
    <p:sldId id="286" r:id="rId41"/>
    <p:sldId id="460" r:id="rId42"/>
    <p:sldId id="464" r:id="rId43"/>
    <p:sldId id="422" r:id="rId44"/>
    <p:sldId id="424" r:id="rId45"/>
    <p:sldId id="438" r:id="rId46"/>
    <p:sldId id="440" r:id="rId47"/>
    <p:sldId id="441" r:id="rId48"/>
    <p:sldId id="439" r:id="rId49"/>
    <p:sldId id="49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67" d="100"/>
          <a:sy n="67" d="100"/>
        </p:scale>
        <p:origin x="452"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40</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3 22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8.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image" Target="../media/image510.png"/><Relationship Id="rId9" Type="http://schemas.openxmlformats.org/officeDocument/2006/relationships/image" Target="../media/image560.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8.jp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69.jpg"/><Relationship Id="rId4" Type="http://schemas.openxmlformats.org/officeDocument/2006/relationships/image" Target="../media/image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670.png"/><Relationship Id="rId17" Type="http://schemas.openxmlformats.org/officeDocument/2006/relationships/image" Target="../media/image2210.png"/><Relationship Id="rId2" Type="http://schemas.openxmlformats.org/officeDocument/2006/relationships/image" Target="../media/image413.png"/><Relationship Id="rId16"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71.png"/><Relationship Id="rId5" Type="http://schemas.openxmlformats.org/officeDocument/2006/relationships/image" Target="../media/image106.png"/><Relationship Id="rId15" Type="http://schemas.openxmlformats.org/officeDocument/2006/relationships/image" Target="../media/image440.png"/><Relationship Id="rId10" Type="http://schemas.openxmlformats.org/officeDocument/2006/relationships/image" Target="../media/image70.png"/><Relationship Id="rId4" Type="http://schemas.openxmlformats.org/officeDocument/2006/relationships/image" Target="../media/image91.png"/><Relationship Id="rId9" Type="http://schemas.openxmlformats.org/officeDocument/2006/relationships/image" Target="../media/image141.png"/><Relationship Id="rId14" Type="http://schemas.openxmlformats.org/officeDocument/2006/relationships/image" Target="../media/image1910.png"/></Relationships>
</file>

<file path=ppt/slides/_rels/slide2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41.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8.png"/><Relationship Id="rId11" Type="http://schemas.openxmlformats.org/officeDocument/2006/relationships/image" Target="../media/image45.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85.png"/><Relationship Id="rId18" Type="http://schemas.openxmlformats.org/officeDocument/2006/relationships/image" Target="../media/image282.png"/><Relationship Id="rId3" Type="http://schemas.openxmlformats.org/officeDocument/2006/relationships/image" Target="../media/image84.png"/><Relationship Id="rId7" Type="http://schemas.openxmlformats.org/officeDocument/2006/relationships/image" Target="../media/image172.png"/><Relationship Id="rId12" Type="http://schemas.openxmlformats.org/officeDocument/2006/relationships/image" Target="../media/image222.png"/><Relationship Id="rId17" Type="http://schemas.openxmlformats.org/officeDocument/2006/relationships/image" Target="../media/image272.png"/><Relationship Id="rId2" Type="http://schemas.openxmlformats.org/officeDocument/2006/relationships/image" Target="../media/image83.png"/><Relationship Id="rId16" Type="http://schemas.openxmlformats.org/officeDocument/2006/relationships/image" Target="../media/image262.png"/><Relationship Id="rId1" Type="http://schemas.openxmlformats.org/officeDocument/2006/relationships/slideLayout" Target="../slideLayouts/slideLayout12.xml"/><Relationship Id="rId6" Type="http://schemas.openxmlformats.org/officeDocument/2006/relationships/image" Target="../media/image161.png"/><Relationship Id="rId11" Type="http://schemas.openxmlformats.org/officeDocument/2006/relationships/image" Target="../media/image212.png"/><Relationship Id="rId5" Type="http://schemas.openxmlformats.org/officeDocument/2006/relationships/image" Target="../media/image151.png"/><Relationship Id="rId15" Type="http://schemas.openxmlformats.org/officeDocument/2006/relationships/image" Target="../media/image253.png"/><Relationship Id="rId10" Type="http://schemas.openxmlformats.org/officeDocument/2006/relationships/image" Target="../media/image201.png"/><Relationship Id="rId19" Type="http://schemas.openxmlformats.org/officeDocument/2006/relationships/image" Target="../media/image292.png"/><Relationship Id="rId4" Type="http://schemas.openxmlformats.org/officeDocument/2006/relationships/image" Target="../media/image12.png"/><Relationship Id="rId9" Type="http://schemas.openxmlformats.org/officeDocument/2006/relationships/image" Target="../media/image192.png"/><Relationship Id="rId14" Type="http://schemas.openxmlformats.org/officeDocument/2006/relationships/image" Target="../media/image86.pn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891.png"/><Relationship Id="rId18" Type="http://schemas.openxmlformats.org/officeDocument/2006/relationships/image" Target="../media/image99.png"/><Relationship Id="rId26" Type="http://schemas.openxmlformats.org/officeDocument/2006/relationships/image" Target="../media/image113.png"/><Relationship Id="rId3" Type="http://schemas.openxmlformats.org/officeDocument/2006/relationships/image" Target="../media/image780.png"/><Relationship Id="rId21" Type="http://schemas.openxmlformats.org/officeDocument/2006/relationships/image" Target="../media/image103.png"/><Relationship Id="rId7" Type="http://schemas.openxmlformats.org/officeDocument/2006/relationships/image" Target="../media/image831.png"/><Relationship Id="rId12" Type="http://schemas.openxmlformats.org/officeDocument/2006/relationships/image" Target="../media/image89.png"/><Relationship Id="rId17" Type="http://schemas.openxmlformats.org/officeDocument/2006/relationships/image" Target="../media/image98.png"/><Relationship Id="rId25" Type="http://schemas.openxmlformats.org/officeDocument/2006/relationships/image" Target="../media/image109.png"/><Relationship Id="rId2" Type="http://schemas.openxmlformats.org/officeDocument/2006/relationships/image" Target="../media/image770.png"/><Relationship Id="rId16" Type="http://schemas.openxmlformats.org/officeDocument/2006/relationships/image" Target="../media/image96.png"/><Relationship Id="rId20"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821.png"/><Relationship Id="rId11" Type="http://schemas.openxmlformats.org/officeDocument/2006/relationships/image" Target="../media/image870.png"/><Relationship Id="rId24" Type="http://schemas.openxmlformats.org/officeDocument/2006/relationships/image" Target="../media/image108.png"/><Relationship Id="rId5" Type="http://schemas.openxmlformats.org/officeDocument/2006/relationships/image" Target="../media/image801.png"/><Relationship Id="rId15" Type="http://schemas.openxmlformats.org/officeDocument/2006/relationships/image" Target="../media/image94.png"/><Relationship Id="rId23" Type="http://schemas.openxmlformats.org/officeDocument/2006/relationships/image" Target="../media/image107.png"/><Relationship Id="rId10" Type="http://schemas.openxmlformats.org/officeDocument/2006/relationships/image" Target="../media/image860.png"/><Relationship Id="rId19" Type="http://schemas.openxmlformats.org/officeDocument/2006/relationships/image" Target="../media/image101.png"/><Relationship Id="rId4" Type="http://schemas.openxmlformats.org/officeDocument/2006/relationships/image" Target="../media/image791.png"/><Relationship Id="rId9" Type="http://schemas.openxmlformats.org/officeDocument/2006/relationships/image" Target="../media/image88.png"/><Relationship Id="rId14" Type="http://schemas.openxmlformats.org/officeDocument/2006/relationships/image" Target="../media/image90.png"/><Relationship Id="rId22"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3.png"/><Relationship Id="rId1" Type="http://schemas.openxmlformats.org/officeDocument/2006/relationships/slideLayout" Target="../slideLayouts/slideLayout5.xml"/><Relationship Id="rId6" Type="http://schemas.openxmlformats.org/officeDocument/2006/relationships/image" Target="../media/image223.png"/><Relationship Id="rId5" Type="http://schemas.openxmlformats.org/officeDocument/2006/relationships/image" Target="../media/image213.png"/><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51.png"/><Relationship Id="rId2" Type="http://schemas.openxmlformats.org/officeDocument/2006/relationships/image" Target="../media/image511.png"/><Relationship Id="rId1" Type="http://schemas.openxmlformats.org/officeDocument/2006/relationships/slideLayout" Target="../slideLayouts/slideLayout12.xml"/><Relationship Id="rId6" Type="http://schemas.openxmlformats.org/officeDocument/2006/relationships/image" Target="../media/image541.png"/><Relationship Id="rId5" Type="http://schemas.openxmlformats.org/officeDocument/2006/relationships/image" Target="../media/image531.png"/><Relationship Id="rId4" Type="http://schemas.openxmlformats.org/officeDocument/2006/relationships/image" Target="../media/image520.png"/></Relationships>
</file>

<file path=ppt/slides/_rels/slide2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117.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9.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47.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125.png"/><Relationship Id="rId7" Type="http://schemas.openxmlformats.org/officeDocument/2006/relationships/image" Target="../media/image98.png"/><Relationship Id="rId12" Type="http://schemas.openxmlformats.org/officeDocument/2006/relationships/image" Target="../media/image442.png"/><Relationship Id="rId17" Type="http://schemas.openxmlformats.org/officeDocument/2006/relationships/image" Target="../media/image900.png"/><Relationship Id="rId2" Type="http://schemas.openxmlformats.org/officeDocument/2006/relationships/image" Target="../media/image124.png"/><Relationship Id="rId16" Type="http://schemas.openxmlformats.org/officeDocument/2006/relationships/image" Target="../media/image890.png"/><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432.png"/><Relationship Id="rId5" Type="http://schemas.openxmlformats.org/officeDocument/2006/relationships/image" Target="../media/image363.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126.png"/><Relationship Id="rId9" Type="http://schemas.openxmlformats.org/officeDocument/2006/relationships/image" Target="../media/image412.png"/><Relationship Id="rId14" Type="http://schemas.openxmlformats.org/officeDocument/2006/relationships/image" Target="../media/image460.png"/></Relationships>
</file>

<file path=ppt/slides/_rels/slide4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18.jpg"/><Relationship Id="rId1" Type="http://schemas.openxmlformats.org/officeDocument/2006/relationships/slideLayout" Target="../slideLayouts/slideLayout12.xml"/><Relationship Id="rId4" Type="http://schemas.openxmlformats.org/officeDocument/2006/relationships/image" Target="../media/image3110.png"/></Relationships>
</file>

<file path=ppt/slides/_rels/slide4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1.png"/><Relationship Id="rId7" Type="http://schemas.openxmlformats.org/officeDocument/2006/relationships/image" Target="../media/image441.png"/><Relationship Id="rId2" Type="http://schemas.openxmlformats.org/officeDocument/2006/relationships/image" Target="../media/image127.jp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128.jpg"/><Relationship Id="rId10" Type="http://schemas.openxmlformats.org/officeDocument/2006/relationships/image" Target="../media/image472.png"/><Relationship Id="rId4" Type="http://schemas.openxmlformats.org/officeDocument/2006/relationships/image" Target="../media/image411.png"/><Relationship Id="rId9" Type="http://schemas.openxmlformats.org/officeDocument/2006/relationships/image" Target="../media/image4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9.png"/><Relationship Id="rId3" Type="http://schemas.openxmlformats.org/officeDocument/2006/relationships/image" Target="../media/image97.png"/><Relationship Id="rId21" Type="http://schemas.openxmlformats.org/officeDocument/2006/relationships/image" Target="../media/image32.png"/><Relationship Id="rId7" Type="http://schemas.openxmlformats.org/officeDocument/2006/relationships/image" Target="../media/image132.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22.png"/><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12.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30.png"/><Relationship Id="rId4" Type="http://schemas.openxmlformats.org/officeDocument/2006/relationships/image" Target="../media/image10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a:t>
            </a:r>
            <a:r>
              <a:rPr lang="en-US" altLang="ja-JP" dirty="0"/>
              <a:t>2022</a:t>
            </a:r>
            <a:r>
              <a:rPr lang="ja-JP" altLang="en-US" dirty="0"/>
              <a:t>年度成果報告と</a:t>
            </a:r>
            <a:br>
              <a:rPr lang="en-US" altLang="ja-JP" dirty="0"/>
            </a:br>
            <a:r>
              <a:rPr lang="ja-JP" altLang="en-US" dirty="0"/>
              <a:t>来年度のご相談について</a:t>
            </a:r>
            <a:r>
              <a:rPr lang="ja-JP" altLang="en-US" sz="2800" dirty="0"/>
              <a:t>（事前説明）</a:t>
            </a:r>
            <a:endParaRPr lang="ja-JP" altLang="en-US"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22</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凸制約の問題では、探索性能・計算時間の両面で、違反量削減優先の方法が優れている。</a:t>
            </a:r>
            <a:endParaRPr lang="en-US" altLang="ja-JP" sz="2800" dirty="0"/>
          </a:p>
          <a:p>
            <a:pPr lvl="1">
              <a:defRPr/>
            </a:pPr>
            <a:r>
              <a:rPr lang="ja-JP" altLang="en-US" sz="2400" dirty="0"/>
              <a:t>ただし、非凸制約の問題では実行可能解を得られなかった。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4914416"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700375" y="5874019"/>
            <a:ext cx="9164454" cy="338554"/>
          </a:xfrm>
          <a:prstGeom prst="rect">
            <a:avLst/>
          </a:prstGeom>
          <a:noFill/>
        </p:spPr>
        <p:txBody>
          <a:bodyPr wrap="square" rtlCol="0">
            <a:spAutoFit/>
          </a:bodyPr>
          <a:lstStyle/>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sp>
        <p:nvSpPr>
          <p:cNvPr id="14" name="テキスト ボックス 13">
            <a:extLst>
              <a:ext uri="{FF2B5EF4-FFF2-40B4-BE49-F238E27FC236}">
                <a16:creationId xmlns:a16="http://schemas.microsoft.com/office/drawing/2014/main" id="{5714ED89-945D-4828-8E34-8F81A6E5BF16}"/>
              </a:ext>
            </a:extLst>
          </p:cNvPr>
          <p:cNvSpPr txBox="1"/>
          <p:nvPr/>
        </p:nvSpPr>
        <p:spPr>
          <a:xfrm>
            <a:off x="700375" y="5592615"/>
            <a:ext cx="3894995" cy="338554"/>
          </a:xfrm>
          <a:prstGeom prst="rect">
            <a:avLst/>
          </a:prstGeom>
          <a:noFill/>
        </p:spPr>
        <p:txBody>
          <a:bodyPr wrap="square" rtlCol="0">
            <a:spAutoFit/>
          </a:bodyPr>
          <a:lstStyle/>
          <a:p>
            <a:r>
              <a:rPr kumimoji="1" lang="en-US" altLang="ja-JP" sz="1600" dirty="0"/>
              <a:t>※5000</a:t>
            </a:r>
            <a:r>
              <a:rPr kumimoji="1" lang="ja-JP" altLang="en-US" sz="1600" dirty="0"/>
              <a:t>反復、</a:t>
            </a:r>
            <a:r>
              <a:rPr kumimoji="1" lang="en-US" altLang="ja-JP" sz="1600" dirty="0"/>
              <a:t>100</a:t>
            </a:r>
            <a:r>
              <a:rPr kumimoji="1" lang="ja-JP" altLang="en-US" sz="1600" dirty="0"/>
              <a:t>個体、</a:t>
            </a:r>
            <a:r>
              <a:rPr kumimoji="1" lang="en-US" altLang="ja-JP" sz="1600" dirty="0"/>
              <a:t>100</a:t>
            </a:r>
            <a:r>
              <a:rPr kumimoji="1" lang="ja-JP" altLang="en-US" sz="1600" dirty="0"/>
              <a:t>次元</a:t>
            </a:r>
          </a:p>
        </p:txBody>
      </p:sp>
      <p:pic>
        <p:nvPicPr>
          <p:cNvPr id="2" name="図 1">
            <a:extLst>
              <a:ext uri="{FF2B5EF4-FFF2-40B4-BE49-F238E27FC236}">
                <a16:creationId xmlns:a16="http://schemas.microsoft.com/office/drawing/2014/main" id="{39C2727B-FC91-4349-B501-7A44E160B92D}"/>
              </a:ext>
            </a:extLst>
          </p:cNvPr>
          <p:cNvPicPr>
            <a:picLocks noChangeAspect="1"/>
          </p:cNvPicPr>
          <p:nvPr/>
        </p:nvPicPr>
        <p:blipFill>
          <a:blip r:embed="rId2"/>
          <a:stretch>
            <a:fillRect/>
          </a:stretch>
        </p:blipFill>
        <p:spPr>
          <a:xfrm>
            <a:off x="1298630" y="2490733"/>
            <a:ext cx="4584589" cy="2749534"/>
          </a:xfrm>
          <a:prstGeom prst="rect">
            <a:avLst/>
          </a:prstGeom>
        </p:spPr>
      </p:pic>
      <p:sp>
        <p:nvSpPr>
          <p:cNvPr id="13" name="テキスト ボックス 12">
            <a:extLst>
              <a:ext uri="{FF2B5EF4-FFF2-40B4-BE49-F238E27FC236}">
                <a16:creationId xmlns:a16="http://schemas.microsoft.com/office/drawing/2014/main" id="{95786F7C-0FC4-44D2-BB4E-A0502C0C7605}"/>
              </a:ext>
            </a:extLst>
          </p:cNvPr>
          <p:cNvSpPr txBox="1"/>
          <p:nvPr/>
        </p:nvSpPr>
        <p:spPr>
          <a:xfrm>
            <a:off x="2612918" y="2186493"/>
            <a:ext cx="1956011" cy="369332"/>
          </a:xfrm>
          <a:prstGeom prst="rect">
            <a:avLst/>
          </a:prstGeom>
          <a:noFill/>
        </p:spPr>
        <p:txBody>
          <a:bodyPr wrap="square" rtlCol="0">
            <a:spAutoFit/>
          </a:bodyPr>
          <a:lstStyle/>
          <a:p>
            <a:pPr algn="ctr"/>
            <a:r>
              <a:rPr lang="ja-JP" altLang="en-US" dirty="0"/>
              <a:t>探索性能</a:t>
            </a:r>
          </a:p>
        </p:txBody>
      </p:sp>
      <p:sp>
        <p:nvSpPr>
          <p:cNvPr id="15" name="テキスト ボックス 14">
            <a:extLst>
              <a:ext uri="{FF2B5EF4-FFF2-40B4-BE49-F238E27FC236}">
                <a16:creationId xmlns:a16="http://schemas.microsoft.com/office/drawing/2014/main" id="{5FAC91AF-2B75-423B-B7A4-079F29215920}"/>
              </a:ext>
            </a:extLst>
          </p:cNvPr>
          <p:cNvSpPr txBox="1"/>
          <p:nvPr/>
        </p:nvSpPr>
        <p:spPr>
          <a:xfrm>
            <a:off x="7794518" y="2186493"/>
            <a:ext cx="1956011" cy="369332"/>
          </a:xfrm>
          <a:prstGeom prst="rect">
            <a:avLst/>
          </a:prstGeom>
          <a:noFill/>
        </p:spPr>
        <p:txBody>
          <a:bodyPr wrap="square" rtlCol="0">
            <a:spAutoFit/>
          </a:bodyPr>
          <a:lstStyle/>
          <a:p>
            <a:pPr algn="ctr"/>
            <a:r>
              <a:rPr lang="ja-JP" altLang="en-US" dirty="0"/>
              <a:t>計算時間 </a:t>
            </a:r>
            <a:r>
              <a:rPr lang="en-US" altLang="ja-JP" dirty="0"/>
              <a:t>[min]</a:t>
            </a:r>
            <a:endParaRPr lang="ja-JP" altLang="en-US" dirty="0"/>
          </a:p>
        </p:txBody>
      </p:sp>
      <p:sp>
        <p:nvSpPr>
          <p:cNvPr id="16" name="テキスト ボックス 15">
            <a:extLst>
              <a:ext uri="{FF2B5EF4-FFF2-40B4-BE49-F238E27FC236}">
                <a16:creationId xmlns:a16="http://schemas.microsoft.com/office/drawing/2014/main" id="{F9D3CE13-D43D-4DF7-96AB-85D91B240BF0}"/>
              </a:ext>
            </a:extLst>
          </p:cNvPr>
          <p:cNvSpPr txBox="1"/>
          <p:nvPr/>
        </p:nvSpPr>
        <p:spPr>
          <a:xfrm>
            <a:off x="4613008" y="4558816"/>
            <a:ext cx="1279736" cy="277727"/>
          </a:xfrm>
          <a:prstGeom prst="rect">
            <a:avLst/>
          </a:prstGeom>
          <a:noFill/>
        </p:spPr>
        <p:txBody>
          <a:bodyPr wrap="square" rtlCol="0">
            <a:spAutoFit/>
          </a:bodyPr>
          <a:lstStyle/>
          <a:p>
            <a:pPr algn="ctr"/>
            <a:r>
              <a:rPr lang="ja-JP" altLang="en-US" sz="1200" dirty="0"/>
              <a:t>可能解得られず</a:t>
            </a:r>
          </a:p>
        </p:txBody>
      </p:sp>
      <p:sp>
        <p:nvSpPr>
          <p:cNvPr id="18" name="テキスト ボックス 17">
            <a:extLst>
              <a:ext uri="{FF2B5EF4-FFF2-40B4-BE49-F238E27FC236}">
                <a16:creationId xmlns:a16="http://schemas.microsoft.com/office/drawing/2014/main" id="{AB2A7309-E0F7-4306-AA12-F909F8B7986B}"/>
              </a:ext>
            </a:extLst>
          </p:cNvPr>
          <p:cNvSpPr txBox="1"/>
          <p:nvPr/>
        </p:nvSpPr>
        <p:spPr>
          <a:xfrm>
            <a:off x="2190330"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19" name="テキスト ボックス 18">
            <a:extLst>
              <a:ext uri="{FF2B5EF4-FFF2-40B4-BE49-F238E27FC236}">
                <a16:creationId xmlns:a16="http://schemas.microsoft.com/office/drawing/2014/main" id="{B9012748-776D-4DA4-8B48-5529812EA87B}"/>
              </a:ext>
            </a:extLst>
          </p:cNvPr>
          <p:cNvSpPr txBox="1"/>
          <p:nvPr/>
        </p:nvSpPr>
        <p:spPr>
          <a:xfrm>
            <a:off x="3086364"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0" name="テキスト ボックス 19">
            <a:extLst>
              <a:ext uri="{FF2B5EF4-FFF2-40B4-BE49-F238E27FC236}">
                <a16:creationId xmlns:a16="http://schemas.microsoft.com/office/drawing/2014/main" id="{F8EDA513-3BDE-4CEA-822F-D595620CE5DA}"/>
              </a:ext>
            </a:extLst>
          </p:cNvPr>
          <p:cNvSpPr txBox="1"/>
          <p:nvPr/>
        </p:nvSpPr>
        <p:spPr>
          <a:xfrm>
            <a:off x="3982398"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1" name="テキスト ボックス 20">
            <a:extLst>
              <a:ext uri="{FF2B5EF4-FFF2-40B4-BE49-F238E27FC236}">
                <a16:creationId xmlns:a16="http://schemas.microsoft.com/office/drawing/2014/main" id="{1283F3D9-48FA-4DD5-A009-80D181922189}"/>
              </a:ext>
            </a:extLst>
          </p:cNvPr>
          <p:cNvSpPr txBox="1"/>
          <p:nvPr/>
        </p:nvSpPr>
        <p:spPr>
          <a:xfrm>
            <a:off x="4878432"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sp>
        <p:nvSpPr>
          <p:cNvPr id="22" name="テキスト ボックス 21">
            <a:extLst>
              <a:ext uri="{FF2B5EF4-FFF2-40B4-BE49-F238E27FC236}">
                <a16:creationId xmlns:a16="http://schemas.microsoft.com/office/drawing/2014/main" id="{A4375E84-FE01-418C-8B36-2DCD4BAEF53B}"/>
              </a:ext>
            </a:extLst>
          </p:cNvPr>
          <p:cNvSpPr txBox="1"/>
          <p:nvPr/>
        </p:nvSpPr>
        <p:spPr>
          <a:xfrm>
            <a:off x="7062427"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23" name="テキスト ボックス 22">
            <a:extLst>
              <a:ext uri="{FF2B5EF4-FFF2-40B4-BE49-F238E27FC236}">
                <a16:creationId xmlns:a16="http://schemas.microsoft.com/office/drawing/2014/main" id="{CAE8D9C9-4D57-4E75-80B5-A12D2C693311}"/>
              </a:ext>
            </a:extLst>
          </p:cNvPr>
          <p:cNvSpPr txBox="1"/>
          <p:nvPr/>
        </p:nvSpPr>
        <p:spPr>
          <a:xfrm>
            <a:off x="7977511"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4" name="テキスト ボックス 23">
            <a:extLst>
              <a:ext uri="{FF2B5EF4-FFF2-40B4-BE49-F238E27FC236}">
                <a16:creationId xmlns:a16="http://schemas.microsoft.com/office/drawing/2014/main" id="{A92C306A-DADE-41A1-9CD3-9CB84B92BA67}"/>
              </a:ext>
            </a:extLst>
          </p:cNvPr>
          <p:cNvSpPr txBox="1"/>
          <p:nvPr/>
        </p:nvSpPr>
        <p:spPr>
          <a:xfrm>
            <a:off x="89497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5" name="テキスト ボックス 24">
            <a:extLst>
              <a:ext uri="{FF2B5EF4-FFF2-40B4-BE49-F238E27FC236}">
                <a16:creationId xmlns:a16="http://schemas.microsoft.com/office/drawing/2014/main" id="{C0C87FD1-4B24-408D-BAB8-BF1330587B69}"/>
              </a:ext>
            </a:extLst>
          </p:cNvPr>
          <p:cNvSpPr txBox="1"/>
          <p:nvPr/>
        </p:nvSpPr>
        <p:spPr>
          <a:xfrm>
            <a:off x="9893404"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pic>
        <p:nvPicPr>
          <p:cNvPr id="5" name="図 4">
            <a:extLst>
              <a:ext uri="{FF2B5EF4-FFF2-40B4-BE49-F238E27FC236}">
                <a16:creationId xmlns:a16="http://schemas.microsoft.com/office/drawing/2014/main" id="{543A7105-78F7-4C77-BB25-B799433ED0DF}"/>
              </a:ext>
            </a:extLst>
          </p:cNvPr>
          <p:cNvPicPr>
            <a:picLocks noChangeAspect="1"/>
          </p:cNvPicPr>
          <p:nvPr/>
        </p:nvPicPr>
        <p:blipFill>
          <a:blip r:embed="rId3"/>
          <a:stretch>
            <a:fillRect/>
          </a:stretch>
        </p:blipFill>
        <p:spPr>
          <a:xfrm>
            <a:off x="6351472" y="2490733"/>
            <a:ext cx="4584589" cy="2755631"/>
          </a:xfrm>
          <a:prstGeom prst="rect">
            <a:avLst/>
          </a:prstGeom>
        </p:spPr>
      </p:pic>
    </p:spTree>
    <p:extLst>
      <p:ext uri="{BB962C8B-B14F-4D97-AF65-F5344CB8AC3E}">
        <p14:creationId xmlns:p14="http://schemas.microsoft.com/office/powerpoint/2010/main" val="13131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凸性：探索性能・計算時間では、違反量削減優先の方法が優れている。</a:t>
            </a:r>
            <a:endParaRPr lang="en-US" altLang="ja-JP" sz="2800" dirty="0"/>
          </a:p>
          <a:p>
            <a:pPr>
              <a:defRPr/>
            </a:pPr>
            <a:r>
              <a:rPr lang="ja-JP" altLang="en-US" sz="2800" dirty="0"/>
              <a:t>非凸性：問題分割は可能解を獲得するが、違反量削減優先は獲得できず。</a:t>
            </a:r>
            <a:endParaRPr lang="en-US" altLang="ja-JP" sz="2800" dirty="0"/>
          </a:p>
          <a:p>
            <a:pPr lvl="1">
              <a:defRPr/>
            </a:pPr>
            <a:r>
              <a:rPr lang="ja-JP" altLang="en-US" sz="2400" dirty="0"/>
              <a:t>問題分割は、局所解の影響緩和する工夫がある</a:t>
            </a:r>
            <a:r>
              <a:rPr lang="ja-JP" altLang="en-US" dirty="0"/>
              <a:t>（重み調整の条件に、非劣性判定を使用）</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6838467"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141" y="3164104"/>
            <a:ext cx="3103776" cy="2046387"/>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2" y="3221135"/>
            <a:ext cx="3014863" cy="1990947"/>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656023"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2996254"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11448" y="4636771"/>
            <a:ext cx="975508" cy="338554"/>
          </a:xfrm>
          <a:prstGeom prst="rect">
            <a:avLst/>
          </a:prstGeom>
          <a:noFill/>
        </p:spPr>
        <p:txBody>
          <a:bodyPr wrap="square" rtlCol="0">
            <a:spAutoFit/>
          </a:bodyPr>
          <a:lstStyle/>
          <a:p>
            <a:pPr algn="ctr"/>
            <a:r>
              <a:rPr lang="en-US" altLang="ja-JP" sz="1600" dirty="0"/>
              <a:t>1.1min</a:t>
            </a:r>
            <a:endParaRPr lang="ja-JP" altLang="en-US" sz="1600" dirty="0"/>
          </a:p>
        </p:txBody>
      </p:sp>
      <p:pic>
        <p:nvPicPr>
          <p:cNvPr id="16" name="図 15" descr="グラフ, ヒストグラム&#10;&#10;自動的に生成された説明">
            <a:extLst>
              <a:ext uri="{FF2B5EF4-FFF2-40B4-BE49-F238E27FC236}">
                <a16:creationId xmlns:a16="http://schemas.microsoft.com/office/drawing/2014/main" id="{F9C6C98F-784C-489B-A496-5427A3630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5018" y="3164104"/>
            <a:ext cx="3101070" cy="2048076"/>
          </a:xfrm>
          <a:prstGeom prst="rect">
            <a:avLst/>
          </a:prstGeom>
        </p:spPr>
      </p:pic>
      <p:pic>
        <p:nvPicPr>
          <p:cNvPr id="18" name="図 17">
            <a:extLst>
              <a:ext uri="{FF2B5EF4-FFF2-40B4-BE49-F238E27FC236}">
                <a16:creationId xmlns:a16="http://schemas.microsoft.com/office/drawing/2014/main" id="{C5089844-B90B-4475-9624-4FAD20ADEF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083" y="3223181"/>
            <a:ext cx="3008666" cy="1986854"/>
          </a:xfrm>
          <a:prstGeom prst="rect">
            <a:avLst/>
          </a:prstGeom>
        </p:spPr>
      </p:pic>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C80FD09D-82A0-4AE3-B92B-82A5B8EEEA49}"/>
                  </a:ext>
                </a:extLst>
              </p:cNvPr>
              <p:cNvSpPr txBox="1"/>
              <p:nvPr/>
            </p:nvSpPr>
            <p:spPr>
              <a:xfrm>
                <a:off x="359893" y="52540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p:sp>
            <p:nvSpPr>
              <p:cNvPr id="19" name="テキスト ボックス 18">
                <a:extLst>
                  <a:ext uri="{FF2B5EF4-FFF2-40B4-BE49-F238E27FC236}">
                    <a16:creationId xmlns:a16="http://schemas.microsoft.com/office/drawing/2014/main" id="{C80FD09D-82A0-4AE3-B92B-82A5B8EEEA49}"/>
                  </a:ext>
                </a:extLst>
              </p:cNvPr>
              <p:cNvSpPr txBox="1">
                <a:spLocks noRot="1" noChangeAspect="1" noMove="1" noResize="1" noEditPoints="1" noAdjustHandles="1" noChangeArrowheads="1" noChangeShapeType="1" noTextEdit="1"/>
              </p:cNvSpPr>
              <p:nvPr/>
            </p:nvSpPr>
            <p:spPr>
              <a:xfrm>
                <a:off x="359893" y="52540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2FF53DF-0927-4C5E-9163-6A709A1BE654}"/>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648F9CCB-A355-46BF-9D19-B9A532363F77}"/>
                  </a:ext>
                </a:extLst>
              </p:cNvPr>
              <p:cNvSpPr txBox="1"/>
              <p:nvPr/>
            </p:nvSpPr>
            <p:spPr>
              <a:xfrm>
                <a:off x="359893" y="55140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p:sp>
            <p:nvSpPr>
              <p:cNvPr id="21" name="テキスト ボックス 20">
                <a:extLst>
                  <a:ext uri="{FF2B5EF4-FFF2-40B4-BE49-F238E27FC236}">
                    <a16:creationId xmlns:a16="http://schemas.microsoft.com/office/drawing/2014/main" id="{648F9CCB-A355-46BF-9D19-B9A532363F77}"/>
                  </a:ext>
                </a:extLst>
              </p:cNvPr>
              <p:cNvSpPr txBox="1">
                <a:spLocks noRot="1" noChangeAspect="1" noMove="1" noResize="1" noEditPoints="1" noAdjustHandles="1" noChangeArrowheads="1" noChangeShapeType="1" noTextEdit="1"/>
              </p:cNvSpPr>
              <p:nvPr/>
            </p:nvSpPr>
            <p:spPr>
              <a:xfrm>
                <a:off x="359893" y="55140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1589098-84F4-42AC-AC5B-E7224D0186D5}"/>
              </a:ext>
            </a:extLst>
          </p:cNvPr>
          <p:cNvSpPr txBox="1"/>
          <p:nvPr/>
        </p:nvSpPr>
        <p:spPr>
          <a:xfrm>
            <a:off x="359893" y="5774206"/>
            <a:ext cx="2326627" cy="307777"/>
          </a:xfrm>
          <a:prstGeom prst="rect">
            <a:avLst/>
          </a:prstGeom>
          <a:noFill/>
        </p:spPr>
        <p:txBody>
          <a:bodyPr vert="horz" wrap="square" rtlCol="0">
            <a:spAutoFit/>
          </a:bodyPr>
          <a:lstStyle/>
          <a:p>
            <a:r>
              <a:rPr kumimoji="1" lang="ja-JP" altLang="en-US" sz="1400" dirty="0"/>
              <a:t>計算時間：</a:t>
            </a:r>
            <a:r>
              <a:rPr kumimoji="1" lang="en-US" altLang="ja-JP" sz="1400" dirty="0"/>
              <a:t>3.0</a:t>
            </a:r>
            <a:r>
              <a:rPr kumimoji="1" lang="ja-JP" altLang="en-US" sz="1400" dirty="0"/>
              <a:t>分</a:t>
            </a:r>
            <a:endParaRPr kumimoji="1" lang="en-US" altLang="ja-JP" sz="1400" dirty="0"/>
          </a:p>
        </p:txBody>
      </p:sp>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73239AF0-E8F6-4F6B-80FF-35BFEBA975D8}"/>
                  </a:ext>
                </a:extLst>
              </p:cNvPr>
              <p:cNvSpPr txBox="1"/>
              <p:nvPr/>
            </p:nvSpPr>
            <p:spPr>
              <a:xfrm>
                <a:off x="3541205"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p:sp>
            <p:nvSpPr>
              <p:cNvPr id="23" name="テキスト ボックス 22">
                <a:extLst>
                  <a:ext uri="{FF2B5EF4-FFF2-40B4-BE49-F238E27FC236}">
                    <a16:creationId xmlns:a16="http://schemas.microsoft.com/office/drawing/2014/main" id="{73239AF0-E8F6-4F6B-80FF-35BFEBA975D8}"/>
                  </a:ext>
                </a:extLst>
              </p:cNvPr>
              <p:cNvSpPr txBox="1">
                <a:spLocks noRot="1" noChangeAspect="1" noMove="1" noResize="1" noEditPoints="1" noAdjustHandles="1" noChangeArrowheads="1" noChangeShapeType="1" noTextEdit="1"/>
              </p:cNvSpPr>
              <p:nvPr/>
            </p:nvSpPr>
            <p:spPr>
              <a:xfrm>
                <a:off x="3541205" y="52171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D6B3011A-1151-4E0F-8A08-FA3B911E29A2}"/>
                  </a:ext>
                </a:extLst>
              </p:cNvPr>
              <p:cNvSpPr txBox="1"/>
              <p:nvPr/>
            </p:nvSpPr>
            <p:spPr>
              <a:xfrm>
                <a:off x="3541205"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p:sp>
            <p:nvSpPr>
              <p:cNvPr id="24" name="テキスト ボックス 23">
                <a:extLst>
                  <a:ext uri="{FF2B5EF4-FFF2-40B4-BE49-F238E27FC236}">
                    <a16:creationId xmlns:a16="http://schemas.microsoft.com/office/drawing/2014/main" id="{D6B3011A-1151-4E0F-8A08-FA3B911E29A2}"/>
                  </a:ext>
                </a:extLst>
              </p:cNvPr>
              <p:cNvSpPr txBox="1">
                <a:spLocks noRot="1" noChangeAspect="1" noMove="1" noResize="1" noEditPoints="1" noAdjustHandles="1" noChangeArrowheads="1" noChangeShapeType="1" noTextEdit="1"/>
              </p:cNvSpPr>
              <p:nvPr/>
            </p:nvSpPr>
            <p:spPr>
              <a:xfrm>
                <a:off x="3541205" y="54771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94595C-1C2E-4D56-A15D-41D3D9DDCA65}"/>
              </a:ext>
            </a:extLst>
          </p:cNvPr>
          <p:cNvSpPr txBox="1"/>
          <p:nvPr/>
        </p:nvSpPr>
        <p:spPr>
          <a:xfrm>
            <a:off x="3541205" y="5737338"/>
            <a:ext cx="2326627" cy="307777"/>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p:txBody>
      </p:sp>
      <mc:AlternateContent xmlns:mc="http://schemas.openxmlformats.org/markup-compatibility/2006">
        <mc:Choice xmlns:a14="http://schemas.microsoft.com/office/drawing/2010/main" Requires="a14">
          <p:sp>
            <p:nvSpPr>
              <p:cNvPr id="26" name="テキスト ボックス 25">
                <a:extLst>
                  <a:ext uri="{FF2B5EF4-FFF2-40B4-BE49-F238E27FC236}">
                    <a16:creationId xmlns:a16="http://schemas.microsoft.com/office/drawing/2014/main" id="{15197949-8FA4-43F6-812E-C66CF4AE8880}"/>
                  </a:ext>
                </a:extLst>
              </p:cNvPr>
              <p:cNvSpPr txBox="1"/>
              <p:nvPr/>
            </p:nvSpPr>
            <p:spPr>
              <a:xfrm>
                <a:off x="6570549"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p:sp>
            <p:nvSpPr>
              <p:cNvPr id="26" name="テキスト ボックス 25">
                <a:extLst>
                  <a:ext uri="{FF2B5EF4-FFF2-40B4-BE49-F238E27FC236}">
                    <a16:creationId xmlns:a16="http://schemas.microsoft.com/office/drawing/2014/main" id="{15197949-8FA4-43F6-812E-C66CF4AE8880}"/>
                  </a:ext>
                </a:extLst>
              </p:cNvPr>
              <p:cNvSpPr txBox="1">
                <a:spLocks noRot="1" noChangeAspect="1" noMove="1" noResize="1" noEditPoints="1" noAdjustHandles="1" noChangeArrowheads="1" noChangeShapeType="1" noTextEdit="1"/>
              </p:cNvSpPr>
              <p:nvPr/>
            </p:nvSpPr>
            <p:spPr>
              <a:xfrm>
                <a:off x="6570549" y="52171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6" name="テキスト ボックス 35">
                <a:extLst>
                  <a:ext uri="{FF2B5EF4-FFF2-40B4-BE49-F238E27FC236}">
                    <a16:creationId xmlns:a16="http://schemas.microsoft.com/office/drawing/2014/main" id="{FA84FBAC-4442-4988-8F33-791DEF8B543F}"/>
                  </a:ext>
                </a:extLst>
              </p:cNvPr>
              <p:cNvSpPr txBox="1"/>
              <p:nvPr/>
            </p:nvSpPr>
            <p:spPr>
              <a:xfrm>
                <a:off x="6570549"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p:sp>
            <p:nvSpPr>
              <p:cNvPr id="36" name="テキスト ボックス 35">
                <a:extLst>
                  <a:ext uri="{FF2B5EF4-FFF2-40B4-BE49-F238E27FC236}">
                    <a16:creationId xmlns:a16="http://schemas.microsoft.com/office/drawing/2014/main" id="{FA84FBAC-4442-4988-8F33-791DEF8B543F}"/>
                  </a:ext>
                </a:extLst>
              </p:cNvPr>
              <p:cNvSpPr txBox="1">
                <a:spLocks noRot="1" noChangeAspect="1" noMove="1" noResize="1" noEditPoints="1" noAdjustHandles="1" noChangeArrowheads="1" noChangeShapeType="1" noTextEdit="1"/>
              </p:cNvSpPr>
              <p:nvPr/>
            </p:nvSpPr>
            <p:spPr>
              <a:xfrm>
                <a:off x="6570549" y="54771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CD516376-A339-4A66-8A36-FCD79341D7DB}"/>
              </a:ext>
            </a:extLst>
          </p:cNvPr>
          <p:cNvSpPr txBox="1"/>
          <p:nvPr/>
        </p:nvSpPr>
        <p:spPr>
          <a:xfrm>
            <a:off x="6570549" y="5737338"/>
            <a:ext cx="2326627" cy="307777"/>
          </a:xfrm>
          <a:prstGeom prst="rect">
            <a:avLst/>
          </a:prstGeom>
          <a:noFill/>
        </p:spPr>
        <p:txBody>
          <a:bodyPr vert="horz" wrap="square" rtlCol="0">
            <a:spAutoFit/>
          </a:bodyPr>
          <a:lstStyle/>
          <a:p>
            <a:r>
              <a:rPr kumimoji="1" lang="ja-JP" altLang="en-US" sz="1400" dirty="0"/>
              <a:t>計算時間：</a:t>
            </a:r>
            <a:r>
              <a:rPr kumimoji="1" lang="en-US" altLang="ja-JP" sz="1400" dirty="0"/>
              <a:t>1.9</a:t>
            </a:r>
            <a:r>
              <a:rPr kumimoji="1" lang="ja-JP" altLang="en-US" sz="1400" dirty="0"/>
              <a:t>分</a:t>
            </a:r>
            <a:endParaRPr kumimoji="1" lang="en-US" altLang="ja-JP" sz="1400" dirty="0"/>
          </a:p>
        </p:txBody>
      </p:sp>
      <mc:AlternateContent xmlns:mc="http://schemas.openxmlformats.org/markup-compatibility/2006">
        <mc:Choice xmlns:a14="http://schemas.microsoft.com/office/drawing/2010/main" Requires="a14">
          <p:sp>
            <p:nvSpPr>
              <p:cNvPr id="38" name="テキスト ボックス 37">
                <a:extLst>
                  <a:ext uri="{FF2B5EF4-FFF2-40B4-BE49-F238E27FC236}">
                    <a16:creationId xmlns:a16="http://schemas.microsoft.com/office/drawing/2014/main" id="{DC1B5F74-754E-43BA-B613-E239E1512E0E}"/>
                  </a:ext>
                </a:extLst>
              </p:cNvPr>
              <p:cNvSpPr txBox="1"/>
              <p:nvPr/>
            </p:nvSpPr>
            <p:spPr>
              <a:xfrm>
                <a:off x="9574796" y="52132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p:sp>
            <p:nvSpPr>
              <p:cNvPr id="38" name="テキスト ボックス 37">
                <a:extLst>
                  <a:ext uri="{FF2B5EF4-FFF2-40B4-BE49-F238E27FC236}">
                    <a16:creationId xmlns:a16="http://schemas.microsoft.com/office/drawing/2014/main" id="{DC1B5F74-754E-43BA-B613-E239E1512E0E}"/>
                  </a:ext>
                </a:extLst>
              </p:cNvPr>
              <p:cNvSpPr txBox="1">
                <a:spLocks noRot="1" noChangeAspect="1" noMove="1" noResize="1" noEditPoints="1" noAdjustHandles="1" noChangeArrowheads="1" noChangeShapeType="1" noTextEdit="1"/>
              </p:cNvSpPr>
              <p:nvPr/>
            </p:nvSpPr>
            <p:spPr>
              <a:xfrm>
                <a:off x="9574796" y="52132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9FAFEC76-CCDA-49D1-B153-8C254D285F5D}"/>
                  </a:ext>
                </a:extLst>
              </p:cNvPr>
              <p:cNvSpPr txBox="1"/>
              <p:nvPr/>
            </p:nvSpPr>
            <p:spPr>
              <a:xfrm>
                <a:off x="9574796" y="54732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p:sp>
            <p:nvSpPr>
              <p:cNvPr id="39" name="テキスト ボックス 38">
                <a:extLst>
                  <a:ext uri="{FF2B5EF4-FFF2-40B4-BE49-F238E27FC236}">
                    <a16:creationId xmlns:a16="http://schemas.microsoft.com/office/drawing/2014/main" id="{9FAFEC76-CCDA-49D1-B153-8C254D285F5D}"/>
                  </a:ext>
                </a:extLst>
              </p:cNvPr>
              <p:cNvSpPr txBox="1">
                <a:spLocks noRot="1" noChangeAspect="1" noMove="1" noResize="1" noEditPoints="1" noAdjustHandles="1" noChangeArrowheads="1" noChangeShapeType="1" noTextEdit="1"/>
              </p:cNvSpPr>
              <p:nvPr/>
            </p:nvSpPr>
            <p:spPr>
              <a:xfrm>
                <a:off x="9574796" y="54732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11BC766-7C4A-42DE-98D6-F6E62C77F64D}"/>
              </a:ext>
            </a:extLst>
          </p:cNvPr>
          <p:cNvSpPr txBox="1"/>
          <p:nvPr/>
        </p:nvSpPr>
        <p:spPr>
          <a:xfrm>
            <a:off x="9574796" y="57334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ja-JP" altLang="en-US" sz="1400" dirty="0">
                <a:solidFill>
                  <a:srgbClr val="FF0000"/>
                </a:solidFill>
              </a:rPr>
              <a:t>可能解獲得できず</a:t>
            </a:r>
            <a:r>
              <a:rPr kumimoji="1" lang="ja-JP" altLang="en-US" sz="1400" dirty="0"/>
              <a:t>）</a:t>
            </a:r>
            <a:endParaRPr kumimoji="1" lang="en-US" altLang="ja-JP" sz="1400" dirty="0"/>
          </a:p>
        </p:txBody>
      </p:sp>
      <p:sp>
        <p:nvSpPr>
          <p:cNvPr id="41" name="テキスト ボックス 40">
            <a:extLst>
              <a:ext uri="{FF2B5EF4-FFF2-40B4-BE49-F238E27FC236}">
                <a16:creationId xmlns:a16="http://schemas.microsoft.com/office/drawing/2014/main" id="{C0870B33-4B8D-4887-93E7-2A1EF0CD30B3}"/>
              </a:ext>
            </a:extLst>
          </p:cNvPr>
          <p:cNvSpPr txBox="1"/>
          <p:nvPr/>
        </p:nvSpPr>
        <p:spPr>
          <a:xfrm>
            <a:off x="6704786"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9262FFCA-1633-4DF9-B056-C947004CE8E0}"/>
              </a:ext>
            </a:extLst>
          </p:cNvPr>
          <p:cNvSpPr txBox="1"/>
          <p:nvPr/>
        </p:nvSpPr>
        <p:spPr>
          <a:xfrm>
            <a:off x="9045017"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43" name="テキスト ボックス 42">
            <a:extLst>
              <a:ext uri="{FF2B5EF4-FFF2-40B4-BE49-F238E27FC236}">
                <a16:creationId xmlns:a16="http://schemas.microsoft.com/office/drawing/2014/main" id="{D4CF6136-6A5D-41AB-A7E7-C6825E634320}"/>
              </a:ext>
            </a:extLst>
          </p:cNvPr>
          <p:cNvSpPr txBox="1"/>
          <p:nvPr/>
        </p:nvSpPr>
        <p:spPr>
          <a:xfrm>
            <a:off x="1879063" y="2458517"/>
            <a:ext cx="2225782" cy="369332"/>
          </a:xfrm>
          <a:prstGeom prst="rect">
            <a:avLst/>
          </a:prstGeom>
          <a:noFill/>
        </p:spPr>
        <p:txBody>
          <a:bodyPr wrap="square" rtlCol="0">
            <a:spAutoFit/>
          </a:bodyPr>
          <a:lstStyle/>
          <a:p>
            <a:pPr algn="ctr"/>
            <a:r>
              <a:rPr lang="en-US" altLang="ja-JP" dirty="0"/>
              <a:t>Prob.1</a:t>
            </a:r>
            <a:r>
              <a:rPr lang="ja-JP" altLang="en-US" dirty="0"/>
              <a:t>（凸制約）</a:t>
            </a:r>
          </a:p>
        </p:txBody>
      </p:sp>
      <p:sp>
        <p:nvSpPr>
          <p:cNvPr id="44" name="テキスト ボックス 43">
            <a:extLst>
              <a:ext uri="{FF2B5EF4-FFF2-40B4-BE49-F238E27FC236}">
                <a16:creationId xmlns:a16="http://schemas.microsoft.com/office/drawing/2014/main" id="{CC6F27ED-D8A0-4F6A-BBE5-AB4A0C672A44}"/>
              </a:ext>
            </a:extLst>
          </p:cNvPr>
          <p:cNvSpPr txBox="1"/>
          <p:nvPr/>
        </p:nvSpPr>
        <p:spPr>
          <a:xfrm>
            <a:off x="7928954" y="2458517"/>
            <a:ext cx="2472768" cy="369332"/>
          </a:xfrm>
          <a:prstGeom prst="rect">
            <a:avLst/>
          </a:prstGeom>
          <a:noFill/>
        </p:spPr>
        <p:txBody>
          <a:bodyPr wrap="square" rtlCol="0">
            <a:spAutoFit/>
          </a:bodyPr>
          <a:lstStyle/>
          <a:p>
            <a:pPr algn="ctr"/>
            <a:r>
              <a:rPr lang="en-US" altLang="ja-JP" dirty="0"/>
              <a:t>Prob.4</a:t>
            </a:r>
            <a:r>
              <a:rPr lang="ja-JP" altLang="en-US" dirty="0"/>
              <a:t>（非凸制約）</a:t>
            </a:r>
          </a:p>
        </p:txBody>
      </p:sp>
      <p:cxnSp>
        <p:nvCxnSpPr>
          <p:cNvPr id="46" name="直線コネクタ 45">
            <a:extLst>
              <a:ext uri="{FF2B5EF4-FFF2-40B4-BE49-F238E27FC236}">
                <a16:creationId xmlns:a16="http://schemas.microsoft.com/office/drawing/2014/main" id="{D2439CF8-53B0-40DC-91C8-09B9633C83BD}"/>
              </a:ext>
            </a:extLst>
          </p:cNvPr>
          <p:cNvCxnSpPr>
            <a:cxnSpLocks/>
          </p:cNvCxnSpPr>
          <p:nvPr/>
        </p:nvCxnSpPr>
        <p:spPr>
          <a:xfrm flipH="1" flipV="1">
            <a:off x="6391154"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926CCD6-57F4-454E-8FA6-26665878C56C}"/>
              </a:ext>
            </a:extLst>
          </p:cNvPr>
          <p:cNvCxnSpPr>
            <a:cxnSpLocks/>
          </p:cNvCxnSpPr>
          <p:nvPr/>
        </p:nvCxnSpPr>
        <p:spPr>
          <a:xfrm flipH="1" flipV="1">
            <a:off x="217770"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 </a:t>
            </a:r>
          </a:p>
        </p:txBody>
      </p:sp>
    </p:spTree>
    <p:extLst>
      <p:ext uri="{BB962C8B-B14F-4D97-AF65-F5344CB8AC3E}">
        <p14:creationId xmlns:p14="http://schemas.microsoft.com/office/powerpoint/2010/main" val="43743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Tree>
    <p:extLst>
      <p:ext uri="{BB962C8B-B14F-4D97-AF65-F5344CB8AC3E}">
        <p14:creationId xmlns:p14="http://schemas.microsoft.com/office/powerpoint/2010/main" val="381671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1190527"/>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255356095"/>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2826610154"/>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155869693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0082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考察：パレートフロンティアの広さの影響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360553" y="1030804"/>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問題分割の可能解探索効率は、パレートフロンティアの広さに影響を受ける。</a:t>
            </a:r>
            <a:endParaRPr lang="en-US" altLang="ja-JP" sz="28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93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年度の研究成果についてご報告する。</a:t>
            </a:r>
            <a:endParaRPr lang="en-US" altLang="ja-JP" sz="3200" dirty="0"/>
          </a:p>
          <a:p>
            <a:r>
              <a:rPr lang="ja-JP" altLang="en-US" sz="3200" dirty="0"/>
              <a:t>成果と課題を踏まえ、来年度も共同研究の継続を希望しており、ご依頼させていただきたい。</a:t>
            </a:r>
            <a:endParaRPr lang="en-US" altLang="ja-JP" sz="3200" dirty="0"/>
          </a:p>
          <a:p>
            <a:r>
              <a:rPr lang="ja-JP" altLang="en-US" sz="3200" dirty="0"/>
              <a:t>来年度の内容と計画をご相談し、来年度の継続について内諾をいただきたい。</a:t>
            </a:r>
            <a:endParaRPr lang="en-US" altLang="ja-JP" sz="32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080798"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mc:Choice xmlns:a14="http://schemas.microsoft.com/office/drawing/2010/main"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238391"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2935505"/>
            <a:ext cx="3008033" cy="1986436"/>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 y="2937989"/>
            <a:ext cx="3008032" cy="198643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100</a:t>
            </a:r>
            <a:r>
              <a:rPr lang="ja-JP" altLang="en-US" sz="2400" dirty="0"/>
              <a:t>個体なら、</a:t>
            </a:r>
            <a:r>
              <a:rPr lang="en-US" altLang="ja-JP" sz="2400" dirty="0"/>
              <a:t>3</a:t>
            </a:r>
            <a:r>
              <a:rPr lang="ja-JP" altLang="en-US" sz="2400" dirty="0"/>
              <a:t>次元空間で可能解獲得は容易</a:t>
            </a:r>
            <a:endParaRPr lang="en-US" altLang="ja-JP" sz="2400"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43131"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915351"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24" name="図 23" descr="グラフ, ヒストグラム&#10;&#10;自動的に生成された説明">
            <a:extLst>
              <a:ext uri="{FF2B5EF4-FFF2-40B4-BE49-F238E27FC236}">
                <a16:creationId xmlns:a16="http://schemas.microsoft.com/office/drawing/2014/main" id="{B94A2AF4-E3A9-4872-92D6-3D62FC4A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85" y="2935505"/>
            <a:ext cx="3008033" cy="1986436"/>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491FB5B8-EAD1-4508-A132-EE3E5059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699" y="2935505"/>
            <a:ext cx="3008033" cy="1986437"/>
          </a:xfrm>
          <a:prstGeom prst="rect">
            <a:avLst/>
          </a:prstGeom>
        </p:spPr>
      </p:pic>
      <p:sp>
        <p:nvSpPr>
          <p:cNvPr id="26" name="テキスト ボックス 25">
            <a:extLst>
              <a:ext uri="{FF2B5EF4-FFF2-40B4-BE49-F238E27FC236}">
                <a16:creationId xmlns:a16="http://schemas.microsoft.com/office/drawing/2014/main" id="{EE38C4D8-BB01-4678-8D0C-52FF6CFDA829}"/>
              </a:ext>
            </a:extLst>
          </p:cNvPr>
          <p:cNvSpPr txBox="1"/>
          <p:nvPr/>
        </p:nvSpPr>
        <p:spPr>
          <a:xfrm>
            <a:off x="6686550"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7" name="テキスト ボックス 26">
            <a:extLst>
              <a:ext uri="{FF2B5EF4-FFF2-40B4-BE49-F238E27FC236}">
                <a16:creationId xmlns:a16="http://schemas.microsoft.com/office/drawing/2014/main" id="{AD4D3442-CCFB-41F4-B79B-CE5B30E4813C}"/>
              </a:ext>
            </a:extLst>
          </p:cNvPr>
          <p:cNvSpPr txBox="1"/>
          <p:nvPr/>
        </p:nvSpPr>
        <p:spPr>
          <a:xfrm>
            <a:off x="8958770"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57213118-1CAE-47FE-8EC7-883E815F0D3A}"/>
                  </a:ext>
                </a:extLst>
              </p:cNvPr>
              <p:cNvSpPr txBox="1"/>
              <p:nvPr/>
            </p:nvSpPr>
            <p:spPr>
              <a:xfrm>
                <a:off x="359893" y="51016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 0.3920</a:t>
                </a:r>
                <a:endParaRPr kumimoji="1" lang="ja-JP" altLang="en-US" sz="1400" dirty="0"/>
              </a:p>
            </p:txBody>
          </p:sp>
        </mc:Choice>
        <mc:Fallback>
          <p:sp>
            <p:nvSpPr>
              <p:cNvPr id="28" name="テキスト ボックス 27">
                <a:extLst>
                  <a:ext uri="{FF2B5EF4-FFF2-40B4-BE49-F238E27FC236}">
                    <a16:creationId xmlns:a16="http://schemas.microsoft.com/office/drawing/2014/main" id="{57213118-1CAE-47FE-8EC7-883E815F0D3A}"/>
                  </a:ext>
                </a:extLst>
              </p:cNvPr>
              <p:cNvSpPr txBox="1">
                <a:spLocks noRot="1" noChangeAspect="1" noMove="1" noResize="1" noEditPoints="1" noAdjustHandles="1" noChangeArrowheads="1" noChangeShapeType="1" noTextEdit="1"/>
              </p:cNvSpPr>
              <p:nvPr/>
            </p:nvSpPr>
            <p:spPr>
              <a:xfrm>
                <a:off x="359893" y="51016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D044EDE5-EB72-4596-84E2-2185804CF31D}"/>
                  </a:ext>
                </a:extLst>
              </p:cNvPr>
              <p:cNvSpPr txBox="1"/>
              <p:nvPr/>
            </p:nvSpPr>
            <p:spPr>
              <a:xfrm>
                <a:off x="359893" y="53616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p:sp>
            <p:nvSpPr>
              <p:cNvPr id="33" name="テキスト ボックス 32">
                <a:extLst>
                  <a:ext uri="{FF2B5EF4-FFF2-40B4-BE49-F238E27FC236}">
                    <a16:creationId xmlns:a16="http://schemas.microsoft.com/office/drawing/2014/main" id="{D044EDE5-EB72-4596-84E2-2185804CF31D}"/>
                  </a:ext>
                </a:extLst>
              </p:cNvPr>
              <p:cNvSpPr txBox="1">
                <a:spLocks noRot="1" noChangeAspect="1" noMove="1" noResize="1" noEditPoints="1" noAdjustHandles="1" noChangeArrowheads="1" noChangeShapeType="1" noTextEdit="1"/>
              </p:cNvSpPr>
              <p:nvPr/>
            </p:nvSpPr>
            <p:spPr>
              <a:xfrm>
                <a:off x="359893" y="53616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49B9E9B-0B6C-4CB0-8B3B-FD4BEEC5D696}"/>
              </a:ext>
            </a:extLst>
          </p:cNvPr>
          <p:cNvSpPr txBox="1"/>
          <p:nvPr/>
        </p:nvSpPr>
        <p:spPr>
          <a:xfrm>
            <a:off x="359893" y="56218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66</a:t>
            </a:r>
            <a:r>
              <a:rPr kumimoji="1" lang="ja-JP" altLang="en-US" sz="1400" dirty="0"/>
              <a:t>秒</a:t>
            </a:r>
            <a:endParaRPr kumimoji="1" lang="en-US" altLang="ja-JP" sz="1400" dirty="0"/>
          </a:p>
          <a:p>
            <a:r>
              <a:rPr kumimoji="1" lang="ja-JP" altLang="en-US" sz="1400" dirty="0"/>
              <a:t>（</a:t>
            </a:r>
            <a:r>
              <a:rPr kumimoji="1" lang="en-US" altLang="ja-JP" sz="1400" dirty="0"/>
              <a:t>54</a:t>
            </a:r>
            <a:r>
              <a:rPr kumimoji="1" lang="ja-JP" altLang="en-US" sz="1400" dirty="0"/>
              <a:t>秒で可能解獲得）</a:t>
            </a:r>
            <a:endParaRPr kumimoji="1" lang="en-US" altLang="ja-JP" sz="1400" dirty="0"/>
          </a:p>
        </p:txBody>
      </p:sp>
      <mc:AlternateContent xmlns:mc="http://schemas.openxmlformats.org/markup-compatibility/2006">
        <mc:Choice xmlns:a14="http://schemas.microsoft.com/office/drawing/2010/main" Requires="a14">
          <p:sp>
            <p:nvSpPr>
              <p:cNvPr id="40" name="テキスト ボックス 39">
                <a:extLst>
                  <a:ext uri="{FF2B5EF4-FFF2-40B4-BE49-F238E27FC236}">
                    <a16:creationId xmlns:a16="http://schemas.microsoft.com/office/drawing/2014/main" id="{0445786A-D3FC-470E-8CD2-E04D8BBA6AA9}"/>
                  </a:ext>
                </a:extLst>
              </p:cNvPr>
              <p:cNvSpPr txBox="1"/>
              <p:nvPr/>
            </p:nvSpPr>
            <p:spPr>
              <a:xfrm>
                <a:off x="3541205"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0.3964</a:t>
                </a:r>
                <a:endParaRPr kumimoji="1" lang="ja-JP" altLang="en-US" sz="1400" dirty="0"/>
              </a:p>
            </p:txBody>
          </p:sp>
        </mc:Choice>
        <mc:Fallback>
          <p:sp>
            <p:nvSpPr>
              <p:cNvPr id="40" name="テキスト ボックス 39">
                <a:extLst>
                  <a:ext uri="{FF2B5EF4-FFF2-40B4-BE49-F238E27FC236}">
                    <a16:creationId xmlns:a16="http://schemas.microsoft.com/office/drawing/2014/main" id="{0445786A-D3FC-470E-8CD2-E04D8BBA6AA9}"/>
                  </a:ext>
                </a:extLst>
              </p:cNvPr>
              <p:cNvSpPr txBox="1">
                <a:spLocks noRot="1" noChangeAspect="1" noMove="1" noResize="1" noEditPoints="1" noAdjustHandles="1" noChangeArrowheads="1" noChangeShapeType="1" noTextEdit="1"/>
              </p:cNvSpPr>
              <p:nvPr/>
            </p:nvSpPr>
            <p:spPr>
              <a:xfrm>
                <a:off x="3541205" y="50647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テキスト ボックス 42">
                <a:extLst>
                  <a:ext uri="{FF2B5EF4-FFF2-40B4-BE49-F238E27FC236}">
                    <a16:creationId xmlns:a16="http://schemas.microsoft.com/office/drawing/2014/main" id="{9FB712BA-B114-433B-8A11-7E1B114732E5}"/>
                  </a:ext>
                </a:extLst>
              </p:cNvPr>
              <p:cNvSpPr txBox="1"/>
              <p:nvPr/>
            </p:nvSpPr>
            <p:spPr>
              <a:xfrm>
                <a:off x="3541205"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p:sp>
            <p:nvSpPr>
              <p:cNvPr id="43" name="テキスト ボックス 42">
                <a:extLst>
                  <a:ext uri="{FF2B5EF4-FFF2-40B4-BE49-F238E27FC236}">
                    <a16:creationId xmlns:a16="http://schemas.microsoft.com/office/drawing/2014/main" id="{9FB712BA-B114-433B-8A11-7E1B114732E5}"/>
                  </a:ext>
                </a:extLst>
              </p:cNvPr>
              <p:cNvSpPr txBox="1">
                <a:spLocks noRot="1" noChangeAspect="1" noMove="1" noResize="1" noEditPoints="1" noAdjustHandles="1" noChangeArrowheads="1" noChangeShapeType="1" noTextEdit="1"/>
              </p:cNvSpPr>
              <p:nvPr/>
            </p:nvSpPr>
            <p:spPr>
              <a:xfrm>
                <a:off x="3541205"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84BB336-BF9F-44AF-B3BC-8A5F6FDE706B}"/>
              </a:ext>
            </a:extLst>
          </p:cNvPr>
          <p:cNvSpPr txBox="1"/>
          <p:nvPr/>
        </p:nvSpPr>
        <p:spPr>
          <a:xfrm>
            <a:off x="3541205"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a:t>
            </a:r>
            <a:r>
              <a:rPr kumimoji="1" lang="ja-JP" altLang="en-US" sz="1400" dirty="0"/>
              <a:t>秒</a:t>
            </a:r>
            <a:endParaRPr kumimoji="1" lang="en-US" altLang="ja-JP" sz="1400" dirty="0"/>
          </a:p>
          <a:p>
            <a:r>
              <a:rPr kumimoji="1" lang="ja-JP" altLang="en-US" sz="1400" dirty="0"/>
              <a:t>（</a:t>
            </a:r>
            <a:r>
              <a:rPr kumimoji="1" lang="en-US" altLang="ja-JP" sz="1400" dirty="0"/>
              <a:t>6</a:t>
            </a:r>
            <a:r>
              <a:rPr kumimoji="1" lang="ja-JP" altLang="en-US" sz="1400" dirty="0"/>
              <a:t>秒で可能解獲得）</a:t>
            </a:r>
            <a:endParaRPr kumimoji="1" lang="en-US" altLang="ja-JP" sz="1400" dirty="0"/>
          </a:p>
        </p:txBody>
      </p:sp>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20CEFCB0-1CD1-4D35-84BD-592AE111142D}"/>
                  </a:ext>
                </a:extLst>
              </p:cNvPr>
              <p:cNvSpPr txBox="1"/>
              <p:nvPr/>
            </p:nvSpPr>
            <p:spPr>
              <a:xfrm>
                <a:off x="6570549"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0.4043</a:t>
                </a:r>
                <a:endParaRPr kumimoji="1" lang="ja-JP" altLang="en-US" sz="1400" dirty="0"/>
              </a:p>
            </p:txBody>
          </p:sp>
        </mc:Choice>
        <mc:Fallback>
          <p:sp>
            <p:nvSpPr>
              <p:cNvPr id="45" name="テキスト ボックス 44">
                <a:extLst>
                  <a:ext uri="{FF2B5EF4-FFF2-40B4-BE49-F238E27FC236}">
                    <a16:creationId xmlns:a16="http://schemas.microsoft.com/office/drawing/2014/main" id="{20CEFCB0-1CD1-4D35-84BD-592AE111142D}"/>
                  </a:ext>
                </a:extLst>
              </p:cNvPr>
              <p:cNvSpPr txBox="1">
                <a:spLocks noRot="1" noChangeAspect="1" noMove="1" noResize="1" noEditPoints="1" noAdjustHandles="1" noChangeArrowheads="1" noChangeShapeType="1" noTextEdit="1"/>
              </p:cNvSpPr>
              <p:nvPr/>
            </p:nvSpPr>
            <p:spPr>
              <a:xfrm>
                <a:off x="6570549" y="50647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10D8E09F-7EE7-45F9-A5D9-FDB57327E788}"/>
                  </a:ext>
                </a:extLst>
              </p:cNvPr>
              <p:cNvSpPr txBox="1"/>
              <p:nvPr/>
            </p:nvSpPr>
            <p:spPr>
              <a:xfrm>
                <a:off x="6570549"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p:sp>
            <p:nvSpPr>
              <p:cNvPr id="46" name="テキスト ボックス 45">
                <a:extLst>
                  <a:ext uri="{FF2B5EF4-FFF2-40B4-BE49-F238E27FC236}">
                    <a16:creationId xmlns:a16="http://schemas.microsoft.com/office/drawing/2014/main" id="{10D8E09F-7EE7-45F9-A5D9-FDB57327E788}"/>
                  </a:ext>
                </a:extLst>
              </p:cNvPr>
              <p:cNvSpPr txBox="1">
                <a:spLocks noRot="1" noChangeAspect="1" noMove="1" noResize="1" noEditPoints="1" noAdjustHandles="1" noChangeArrowheads="1" noChangeShapeType="1" noTextEdit="1"/>
              </p:cNvSpPr>
              <p:nvPr/>
            </p:nvSpPr>
            <p:spPr>
              <a:xfrm>
                <a:off x="6570549"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2B13794-C8A5-471D-91F8-F112891FE157}"/>
              </a:ext>
            </a:extLst>
          </p:cNvPr>
          <p:cNvSpPr txBox="1"/>
          <p:nvPr/>
        </p:nvSpPr>
        <p:spPr>
          <a:xfrm>
            <a:off x="6570549"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10.8</a:t>
            </a:r>
            <a:r>
              <a:rPr kumimoji="1" lang="ja-JP" altLang="en-US" sz="1400" dirty="0"/>
              <a:t>分</a:t>
            </a:r>
            <a:endParaRPr kumimoji="1" lang="en-US" altLang="ja-JP" sz="1400" dirty="0"/>
          </a:p>
          <a:p>
            <a:r>
              <a:rPr kumimoji="1" lang="ja-JP" altLang="en-US" sz="1400" dirty="0"/>
              <a:t>（</a:t>
            </a:r>
            <a:r>
              <a:rPr kumimoji="1" lang="en-US" altLang="ja-JP" sz="1400" dirty="0"/>
              <a:t>26</a:t>
            </a:r>
            <a:r>
              <a:rPr kumimoji="1" lang="ja-JP" altLang="en-US" sz="1400" dirty="0"/>
              <a:t>秒で可能解獲得）</a:t>
            </a:r>
            <a:endParaRPr kumimoji="1" lang="en-US" altLang="ja-JP" sz="1400" dirty="0"/>
          </a:p>
        </p:txBody>
      </p:sp>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C6DB2CD5-0D7C-4370-BC10-0446B5E6F01F}"/>
                  </a:ext>
                </a:extLst>
              </p:cNvPr>
              <p:cNvSpPr txBox="1"/>
              <p:nvPr/>
            </p:nvSpPr>
            <p:spPr>
              <a:xfrm>
                <a:off x="9574796" y="50608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0.3855</a:t>
                </a:r>
                <a:endParaRPr kumimoji="1" lang="ja-JP" altLang="en-US" sz="1400" dirty="0"/>
              </a:p>
            </p:txBody>
          </p:sp>
        </mc:Choice>
        <mc:Fallback>
          <p:sp>
            <p:nvSpPr>
              <p:cNvPr id="49" name="テキスト ボックス 48">
                <a:extLst>
                  <a:ext uri="{FF2B5EF4-FFF2-40B4-BE49-F238E27FC236}">
                    <a16:creationId xmlns:a16="http://schemas.microsoft.com/office/drawing/2014/main" id="{C6DB2CD5-0D7C-4370-BC10-0446B5E6F01F}"/>
                  </a:ext>
                </a:extLst>
              </p:cNvPr>
              <p:cNvSpPr txBox="1">
                <a:spLocks noRot="1" noChangeAspect="1" noMove="1" noResize="1" noEditPoints="1" noAdjustHandles="1" noChangeArrowheads="1" noChangeShapeType="1" noTextEdit="1"/>
              </p:cNvSpPr>
              <p:nvPr/>
            </p:nvSpPr>
            <p:spPr>
              <a:xfrm>
                <a:off x="9574796" y="50608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 name="テキスト ボックス 49">
                <a:extLst>
                  <a:ext uri="{FF2B5EF4-FFF2-40B4-BE49-F238E27FC236}">
                    <a16:creationId xmlns:a16="http://schemas.microsoft.com/office/drawing/2014/main" id="{BC3C8BCB-8732-4583-9E41-E5EF82C7DC03}"/>
                  </a:ext>
                </a:extLst>
              </p:cNvPr>
              <p:cNvSpPr txBox="1"/>
              <p:nvPr/>
            </p:nvSpPr>
            <p:spPr>
              <a:xfrm>
                <a:off x="9574796" y="53208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p:sp>
            <p:nvSpPr>
              <p:cNvPr id="50" name="テキスト ボックス 49">
                <a:extLst>
                  <a:ext uri="{FF2B5EF4-FFF2-40B4-BE49-F238E27FC236}">
                    <a16:creationId xmlns:a16="http://schemas.microsoft.com/office/drawing/2014/main" id="{BC3C8BCB-8732-4583-9E41-E5EF82C7DC03}"/>
                  </a:ext>
                </a:extLst>
              </p:cNvPr>
              <p:cNvSpPr txBox="1">
                <a:spLocks noRot="1" noChangeAspect="1" noMove="1" noResize="1" noEditPoints="1" noAdjustHandles="1" noChangeArrowheads="1" noChangeShapeType="1" noTextEdit="1"/>
              </p:cNvSpPr>
              <p:nvPr/>
            </p:nvSpPr>
            <p:spPr>
              <a:xfrm>
                <a:off x="9574796" y="53208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6160CFC-B02A-4ACD-95E3-325E2AD50E77}"/>
              </a:ext>
            </a:extLst>
          </p:cNvPr>
          <p:cNvSpPr txBox="1"/>
          <p:nvPr/>
        </p:nvSpPr>
        <p:spPr>
          <a:xfrm>
            <a:off x="9574796" y="55810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26</a:t>
            </a:r>
            <a:r>
              <a:rPr kumimoji="1" lang="ja-JP" altLang="en-US" sz="1400" dirty="0"/>
              <a:t>秒</a:t>
            </a:r>
            <a:endParaRPr kumimoji="1" lang="en-US" altLang="ja-JP" sz="1400" dirty="0"/>
          </a:p>
          <a:p>
            <a:r>
              <a:rPr kumimoji="1" lang="ja-JP" altLang="en-US" sz="1400" dirty="0"/>
              <a:t>（</a:t>
            </a:r>
            <a:r>
              <a:rPr kumimoji="1" lang="en-US" altLang="ja-JP" sz="1400" dirty="0"/>
              <a:t>1</a:t>
            </a:r>
            <a:r>
              <a:rPr kumimoji="1" lang="ja-JP" altLang="en-US" sz="1400" dirty="0"/>
              <a:t>秒で可能解獲得）</a:t>
            </a:r>
            <a:endParaRPr kumimoji="1" lang="en-US" altLang="ja-JP" sz="1400" dirty="0"/>
          </a:p>
        </p:txBody>
      </p:sp>
      <p:sp>
        <p:nvSpPr>
          <p:cNvPr id="52" name="テキスト ボックス 51">
            <a:extLst>
              <a:ext uri="{FF2B5EF4-FFF2-40B4-BE49-F238E27FC236}">
                <a16:creationId xmlns:a16="http://schemas.microsoft.com/office/drawing/2014/main" id="{62016497-E7EF-4708-8CDE-B1FB1617BFDF}"/>
              </a:ext>
            </a:extLst>
          </p:cNvPr>
          <p:cNvSpPr txBox="1"/>
          <p:nvPr/>
        </p:nvSpPr>
        <p:spPr>
          <a:xfrm>
            <a:off x="1879063" y="2087042"/>
            <a:ext cx="2225782" cy="369332"/>
          </a:xfrm>
          <a:prstGeom prst="rect">
            <a:avLst/>
          </a:prstGeom>
          <a:noFill/>
        </p:spPr>
        <p:txBody>
          <a:bodyPr wrap="square" rtlCol="0">
            <a:spAutoFit/>
          </a:bodyPr>
          <a:lstStyle/>
          <a:p>
            <a:pPr algn="ctr"/>
            <a:r>
              <a:rPr lang="ja-JP" altLang="en-US" dirty="0"/>
              <a:t>条件</a:t>
            </a:r>
            <a:r>
              <a:rPr lang="en-US" altLang="ja-JP" dirty="0"/>
              <a:t>1</a:t>
            </a:r>
            <a:r>
              <a:rPr lang="ja-JP" altLang="en-US" dirty="0"/>
              <a:t>（個体数</a:t>
            </a:r>
            <a:r>
              <a:rPr lang="en-US" altLang="ja-JP" dirty="0"/>
              <a:t>10</a:t>
            </a:r>
            <a:r>
              <a:rPr lang="ja-JP" altLang="en-US" dirty="0"/>
              <a:t>）</a:t>
            </a:r>
          </a:p>
        </p:txBody>
      </p:sp>
      <p:sp>
        <p:nvSpPr>
          <p:cNvPr id="53" name="テキスト ボックス 52">
            <a:extLst>
              <a:ext uri="{FF2B5EF4-FFF2-40B4-BE49-F238E27FC236}">
                <a16:creationId xmlns:a16="http://schemas.microsoft.com/office/drawing/2014/main" id="{659EB3CD-7709-4EBA-A8C0-EFA25C108AB8}"/>
              </a:ext>
            </a:extLst>
          </p:cNvPr>
          <p:cNvSpPr txBox="1"/>
          <p:nvPr/>
        </p:nvSpPr>
        <p:spPr>
          <a:xfrm>
            <a:off x="7928954" y="2087042"/>
            <a:ext cx="2472768" cy="369332"/>
          </a:xfrm>
          <a:prstGeom prst="rect">
            <a:avLst/>
          </a:prstGeom>
          <a:noFill/>
        </p:spPr>
        <p:txBody>
          <a:bodyPr wrap="square" rtlCol="0">
            <a:spAutoFit/>
          </a:bodyPr>
          <a:lstStyle/>
          <a:p>
            <a:pPr algn="ctr"/>
            <a:r>
              <a:rPr lang="ja-JP" altLang="en-US" dirty="0"/>
              <a:t>条件</a:t>
            </a:r>
            <a:r>
              <a:rPr lang="en-US" altLang="ja-JP" dirty="0"/>
              <a:t>2</a:t>
            </a:r>
            <a:r>
              <a:rPr lang="ja-JP" altLang="en-US" dirty="0"/>
              <a:t>（個体数</a:t>
            </a:r>
            <a:r>
              <a:rPr lang="en-US" altLang="ja-JP" dirty="0"/>
              <a:t>100</a:t>
            </a:r>
            <a:r>
              <a:rPr lang="ja-JP" altLang="en-US" dirty="0"/>
              <a:t>）</a:t>
            </a:r>
          </a:p>
        </p:txBody>
      </p:sp>
      <p:cxnSp>
        <p:nvCxnSpPr>
          <p:cNvPr id="54" name="直線コネクタ 53">
            <a:extLst>
              <a:ext uri="{FF2B5EF4-FFF2-40B4-BE49-F238E27FC236}">
                <a16:creationId xmlns:a16="http://schemas.microsoft.com/office/drawing/2014/main" id="{8C1F9FE5-9C6A-4AB0-ACED-9EB30EFA6136}"/>
              </a:ext>
            </a:extLst>
          </p:cNvPr>
          <p:cNvCxnSpPr>
            <a:cxnSpLocks/>
          </p:cNvCxnSpPr>
          <p:nvPr/>
        </p:nvCxnSpPr>
        <p:spPr>
          <a:xfrm flipH="1" flipV="1">
            <a:off x="6391154"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47D8145-0E29-4E02-ACE9-14E153B89E93}"/>
              </a:ext>
            </a:extLst>
          </p:cNvPr>
          <p:cNvCxnSpPr>
            <a:cxnSpLocks/>
          </p:cNvCxnSpPr>
          <p:nvPr/>
        </p:nvCxnSpPr>
        <p:spPr>
          <a:xfrm flipH="1" flipV="1">
            <a:off x="217770"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95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6106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972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9053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6106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784981"/>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7458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1876540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36557"/>
                <a:ext cx="11509002" cy="539289"/>
              </a:xfrm>
              <a:prstGeom prst="rect">
                <a:avLst/>
              </a:prstGeom>
              <a:blipFill>
                <a:blip r:embed="rId2"/>
                <a:stretch>
                  <a:fillRect l="-953" t="-21591" b="-193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2224331"/>
                <a:ext cx="412787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𝑆</m:t>
                      </m:r>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𝒙</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𝑤𝑁</m:t>
                      </m:r>
                      <m:r>
                        <a:rPr lang="en-US" altLang="ja-JP" sz="1400" i="1">
                          <a:latin typeface="Cambria Math" panose="02040503050406030204" pitchFamily="18" charset="0"/>
                        </a:rPr>
                        <m:t>𝑜𝑟𝑚</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𝑓</m:t>
                          </m:r>
                          <m:r>
                            <a:rPr lang="en-US" altLang="ja-JP" sz="1400" i="1">
                              <a:latin typeface="Cambria Math" panose="02040503050406030204" pitchFamily="18" charset="0"/>
                            </a:rPr>
                            <m:t>(</m:t>
                          </m:r>
                          <m:r>
                            <a:rPr kumimoji="1" lang="en-US" altLang="ja-JP" sz="1400" b="1" i="1" smtClean="0">
                              <a:latin typeface="Cambria Math" panose="02040503050406030204" pitchFamily="18" charset="0"/>
                            </a:rPr>
                            <m:t>𝒙</m:t>
                          </m:r>
                          <m:r>
                            <a:rPr lang="en-US" altLang="ja-JP" sz="1400" i="1">
                              <a:latin typeface="Cambria Math" panose="02040503050406030204" pitchFamily="18" charset="0"/>
                            </a:rPr>
                            <m:t>)</m:t>
                          </m:r>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r>
                            <a:rPr lang="en-US" altLang="ja-JP" sz="1400" b="0" i="1" smtClean="0">
                              <a:latin typeface="Cambria Math" panose="02040503050406030204" pitchFamily="18" charset="0"/>
                            </a:rPr>
                            <m:t>𝑤</m:t>
                          </m:r>
                        </m:e>
                      </m:d>
                      <m:r>
                        <a:rPr lang="en-US" altLang="ja-JP" sz="1400" i="1">
                          <a:latin typeface="Cambria Math" panose="02040503050406030204" pitchFamily="18" charset="0"/>
                        </a:rPr>
                        <m:t>𝑁𝑜𝑟𝑚</m:t>
                      </m:r>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𝑣</m:t>
                          </m:r>
                          <m:r>
                            <a:rPr lang="en-US" altLang="ja-JP" sz="1400" i="1">
                              <a:latin typeface="Cambria Math" panose="02040503050406030204" pitchFamily="18" charset="0"/>
                            </a:rPr>
                            <m:t>(</m:t>
                          </m:r>
                          <m:r>
                            <a:rPr kumimoji="1" lang="en-US" altLang="ja-JP" sz="1400" b="1" i="1">
                              <a:latin typeface="Cambria Math" panose="02040503050406030204" pitchFamily="18" charset="0"/>
                            </a:rPr>
                            <m:t>𝒙</m:t>
                          </m:r>
                          <m:r>
                            <a:rPr lang="en-US" altLang="ja-JP" sz="1400" i="1">
                              <a:latin typeface="Cambria Math" panose="02040503050406030204" pitchFamily="18" charset="0"/>
                            </a:rPr>
                            <m:t>)</m:t>
                          </m:r>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2224331"/>
                <a:ext cx="4127875" cy="307777"/>
              </a:xfrm>
              <a:prstGeom prst="rect">
                <a:avLst/>
              </a:prstGeom>
              <a:blipFill>
                <a:blip r:embed="rId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734851" y="2569469"/>
                <a:ext cx="2739631" cy="55393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b="0" i="1" smtClean="0">
                          <a:latin typeface="Cambria Math" panose="02040503050406030204" pitchFamily="18" charset="0"/>
                        </a:rPr>
                        <m:t>𝑁𝑜𝑟𝑚</m:t>
                      </m:r>
                      <m:d>
                        <m:dPr>
                          <m:ctrlPr>
                            <a:rPr lang="en-US" altLang="ja-JP" sz="1600" b="0" i="1" smtClean="0">
                              <a:latin typeface="Cambria Math" panose="02040503050406030204" pitchFamily="18" charset="0"/>
                            </a:rPr>
                          </m:ctrlPr>
                        </m:dPr>
                        <m:e>
                          <m:r>
                            <a:rPr lang="en-US" altLang="ja-JP" sz="1600" i="1">
                              <a:latin typeface="Cambria Math" panose="02040503050406030204" pitchFamily="18" charset="0"/>
                            </a:rPr>
                            <m:t>𝑧</m:t>
                          </m:r>
                        </m:e>
                      </m:d>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a:latin typeface="Cambria Math" panose="02040503050406030204" pitchFamily="18" charset="0"/>
                                </a:rPr>
                                <m:t>min</m:t>
                              </m:r>
                            </m:sub>
                          </m:sSub>
                        </m:num>
                        <m:den>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i="0">
                                  <a:latin typeface="Cambria Math" panose="02040503050406030204" pitchFamily="18" charset="0"/>
                                </a:rPr>
                                <m:t>m</m:t>
                              </m:r>
                              <m:r>
                                <m:rPr>
                                  <m:sty m:val="p"/>
                                </m:rPr>
                                <a:rPr lang="en-US" altLang="ja-JP" sz="1600" b="0" i="0" smtClean="0">
                                  <a:latin typeface="Cambria Math" panose="02040503050406030204" pitchFamily="18" charset="0"/>
                                </a:rPr>
                                <m:t>ax</m:t>
                              </m:r>
                            </m:sub>
                          </m:sSub>
                          <m:r>
                            <a:rPr kumimoji="1"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b="0" i="0" smtClean="0">
                                  <a:latin typeface="Cambria Math" panose="02040503050406030204" pitchFamily="18" charset="0"/>
                                </a:rPr>
                                <m:t>min</m:t>
                              </m:r>
                            </m:sub>
                          </m:sSub>
                        </m:den>
                      </m:f>
                    </m:oMath>
                  </m:oMathPara>
                </a14:m>
                <a:endParaRPr kumimoji="1" lang="ja-JP" altLang="en-US" sz="1600"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734851" y="2569469"/>
                <a:ext cx="2739631" cy="553934"/>
              </a:xfrm>
              <a:prstGeom prst="rect">
                <a:avLst/>
              </a:prstGeom>
              <a:blipFill>
                <a:blip r:embed="rId4"/>
                <a:stretch>
                  <a:fillRect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5"/>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23259"/>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23259"/>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7CD73F7-2DA6-CADD-BDEA-BF2C966A98BE}"/>
                  </a:ext>
                </a:extLst>
              </p:cNvPr>
              <p:cNvSpPr txBox="1"/>
              <p:nvPr/>
            </p:nvSpPr>
            <p:spPr>
              <a:xfrm>
                <a:off x="7128739" y="1545925"/>
                <a:ext cx="3541293" cy="369332"/>
              </a:xfrm>
              <a:prstGeom prst="rect">
                <a:avLst/>
              </a:prstGeom>
              <a:noFill/>
            </p:spPr>
            <p:txBody>
              <a:bodyPr wrap="square" rtlCol="0">
                <a:spAutoFit/>
              </a:bodyPr>
              <a:lstStyle/>
              <a:p>
                <a:pPr algn="ctr"/>
                <a14:m>
                  <m:oMath xmlns:m="http://schemas.openxmlformats.org/officeDocument/2006/math">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oMath>
                </a14:m>
                <a:r>
                  <a:rPr lang="ja-JP" altLang="en-US" dirty="0"/>
                  <a:t>空間内の位置ベクトルの角度</a:t>
                </a:r>
              </a:p>
            </p:txBody>
          </p:sp>
        </mc:Choice>
        <mc:Fallback xmlns="">
          <p:sp>
            <p:nvSpPr>
              <p:cNvPr id="9" name="テキスト ボックス 8">
                <a:extLst>
                  <a:ext uri="{FF2B5EF4-FFF2-40B4-BE49-F238E27FC236}">
                    <a16:creationId xmlns:a16="http://schemas.microsoft.com/office/drawing/2014/main" id="{57CD73F7-2DA6-CADD-BDEA-BF2C966A98BE}"/>
                  </a:ext>
                </a:extLst>
              </p:cNvPr>
              <p:cNvSpPr txBox="1">
                <a:spLocks noRot="1" noChangeAspect="1" noMove="1" noResize="1" noEditPoints="1" noAdjustHandles="1" noChangeArrowheads="1" noChangeShapeType="1" noTextEdit="1"/>
              </p:cNvSpPr>
              <p:nvPr/>
            </p:nvSpPr>
            <p:spPr>
              <a:xfrm>
                <a:off x="7128739" y="1545925"/>
                <a:ext cx="3541293" cy="369332"/>
              </a:xfrm>
              <a:prstGeom prst="rect">
                <a:avLst/>
              </a:prstGeom>
              <a:blipFill>
                <a:blip r:embed="rId6"/>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2242954"/>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2242954"/>
                <a:ext cx="689612" cy="278025"/>
              </a:xfrm>
              <a:prstGeom prst="rect">
                <a:avLst/>
              </a:prstGeom>
              <a:blipFill>
                <a:blip r:embed="rId7"/>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2644706"/>
            <a:ext cx="954107" cy="461665"/>
          </a:xfrm>
          <a:prstGeom prst="rect">
            <a:avLst/>
          </a:prstGeom>
          <a:noFill/>
        </p:spPr>
        <p:txBody>
          <a:bodyPr wrap="none" rtlCol="0">
            <a:spAutoFit/>
          </a:bodyPr>
          <a:lstStyle/>
          <a:p>
            <a:pPr algn="ctr"/>
            <a:r>
              <a:rPr kumimoji="1" lang="ja-JP" altLang="en-US" sz="1200" dirty="0"/>
              <a:t>正規化関数</a:t>
            </a:r>
            <a:endParaRPr kumimoji="1" lang="en-US" altLang="ja-JP" sz="1200" dirty="0"/>
          </a:p>
          <a:p>
            <a:pPr algn="ctr"/>
            <a:r>
              <a:rPr kumimoji="1" lang="en-US" altLang="ja-JP" sz="1200" dirty="0"/>
              <a:t>(min-max)</a:t>
            </a:r>
            <a:endParaRPr kumimoji="1" lang="ja-JP" altLang="en-US" sz="12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45925"/>
            <a:ext cx="4512752" cy="369332"/>
          </a:xfrm>
          <a:prstGeom prst="rect">
            <a:avLst/>
          </a:prstGeom>
          <a:noFill/>
        </p:spPr>
        <p:txBody>
          <a:bodyPr wrap="square" rtlCol="0">
            <a:spAutoFit/>
          </a:bodyPr>
          <a:lstStyle/>
          <a:p>
            <a:pPr algn="ctr"/>
            <a:r>
              <a:rPr lang="ja-JP" altLang="en-US" dirty="0"/>
              <a:t>正規化と重み</a:t>
            </a:r>
            <a:r>
              <a:rPr lang="ja-JP" altLang="en-US" sz="1600" dirty="0"/>
              <a:t>（適合度の減少方向）</a:t>
            </a:r>
            <a:r>
              <a:rPr lang="ja-JP" altLang="en-US" dirty="0"/>
              <a:t>の関係</a:t>
            </a:r>
            <a:endParaRPr kumimoji="1" lang="ja-JP" altLang="en-US" dirty="0"/>
          </a:p>
        </p:txBody>
      </p:sp>
      <p:sp>
        <p:nvSpPr>
          <p:cNvPr id="28" name="二等辺三角形 27">
            <a:extLst>
              <a:ext uri="{FF2B5EF4-FFF2-40B4-BE49-F238E27FC236}">
                <a16:creationId xmlns:a16="http://schemas.microsoft.com/office/drawing/2014/main" id="{B8A6FEA8-1BA7-4600-A155-AD0A24857813}"/>
              </a:ext>
            </a:extLst>
          </p:cNvPr>
          <p:cNvSpPr/>
          <p:nvPr/>
        </p:nvSpPr>
        <p:spPr>
          <a:xfrm rot="5400000">
            <a:off x="2569339" y="3920613"/>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9" name="図 28">
            <a:extLst>
              <a:ext uri="{FF2B5EF4-FFF2-40B4-BE49-F238E27FC236}">
                <a16:creationId xmlns:a16="http://schemas.microsoft.com/office/drawing/2014/main" id="{0F17BCB7-9804-4423-A66D-2990E63B8496}"/>
              </a:ext>
            </a:extLst>
          </p:cNvPr>
          <p:cNvPicPr>
            <a:picLocks noChangeAspect="1"/>
          </p:cNvPicPr>
          <p:nvPr/>
        </p:nvPicPr>
        <p:blipFill>
          <a:blip r:embed="rId8"/>
          <a:stretch>
            <a:fillRect/>
          </a:stretch>
        </p:blipFill>
        <p:spPr>
          <a:xfrm>
            <a:off x="171478" y="3581467"/>
            <a:ext cx="2405705" cy="2220935"/>
          </a:xfrm>
          <a:prstGeom prst="rect">
            <a:avLst/>
          </a:prstGeom>
        </p:spPr>
      </p:pic>
      <p:pic>
        <p:nvPicPr>
          <p:cNvPr id="31" name="図 30">
            <a:extLst>
              <a:ext uri="{FF2B5EF4-FFF2-40B4-BE49-F238E27FC236}">
                <a16:creationId xmlns:a16="http://schemas.microsoft.com/office/drawing/2014/main" id="{77864457-3697-4C6D-89E0-C59A0830345D}"/>
              </a:ext>
            </a:extLst>
          </p:cNvPr>
          <p:cNvPicPr>
            <a:picLocks noChangeAspect="1"/>
          </p:cNvPicPr>
          <p:nvPr/>
        </p:nvPicPr>
        <p:blipFill>
          <a:blip r:embed="rId9"/>
          <a:stretch>
            <a:fillRect/>
          </a:stretch>
        </p:blipFill>
        <p:spPr>
          <a:xfrm>
            <a:off x="3212496" y="3581467"/>
            <a:ext cx="2405705" cy="2220935"/>
          </a:xfrm>
          <a:prstGeom prst="rect">
            <a:avLst/>
          </a:prstGeom>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242598"/>
                <a:ext cx="1541892"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242598"/>
                <a:ext cx="1541892" cy="338554"/>
              </a:xfrm>
              <a:prstGeom prst="rect">
                <a:avLst/>
              </a:prstGeom>
              <a:blipFill>
                <a:blip r:embed="rId10"/>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773867" y="3231727"/>
                <a:ext cx="1348916"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773867" y="3231727"/>
                <a:ext cx="1348916" cy="338554"/>
              </a:xfrm>
              <a:prstGeom prst="rect">
                <a:avLst/>
              </a:prstGeom>
              <a:blipFill>
                <a:blip r:embed="rId11"/>
                <a:stretch>
                  <a:fillRect t="-5357" b="-21429"/>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4CC5F57A-5CC3-4CFF-AE78-B64FC5EE8E8F}"/>
              </a:ext>
            </a:extLst>
          </p:cNvPr>
          <p:cNvSpPr txBox="1"/>
          <p:nvPr/>
        </p:nvSpPr>
        <p:spPr>
          <a:xfrm>
            <a:off x="2645478" y="5718561"/>
            <a:ext cx="617371" cy="338554"/>
          </a:xfrm>
          <a:prstGeom prst="rect">
            <a:avLst/>
          </a:prstGeom>
          <a:noFill/>
        </p:spPr>
        <p:txBody>
          <a:bodyPr wrap="square" rtlCol="0">
            <a:spAutoFit/>
          </a:bodyPr>
          <a:lstStyle/>
          <a:p>
            <a:pPr algn="ctr"/>
            <a:r>
              <a:rPr lang="ja-JP" altLang="en-US" sz="1600" dirty="0"/>
              <a:t>重み</a:t>
            </a:r>
            <a:endParaRPr kumimoji="1" lang="ja-JP" altLang="en-US" sz="1600" dirty="0"/>
          </a:p>
        </p:txBody>
      </p:sp>
      <p:sp>
        <p:nvSpPr>
          <p:cNvPr id="38" name="テキスト ボックス 37">
            <a:extLst>
              <a:ext uri="{FF2B5EF4-FFF2-40B4-BE49-F238E27FC236}">
                <a16:creationId xmlns:a16="http://schemas.microsoft.com/office/drawing/2014/main" id="{FC055DDB-1DB1-4F4A-BB92-4B9D026E3572}"/>
              </a:ext>
            </a:extLst>
          </p:cNvPr>
          <p:cNvSpPr txBox="1"/>
          <p:nvPr/>
        </p:nvSpPr>
        <p:spPr>
          <a:xfrm>
            <a:off x="2290296" y="3250226"/>
            <a:ext cx="1267998" cy="338554"/>
          </a:xfrm>
          <a:prstGeom prst="rect">
            <a:avLst/>
          </a:prstGeom>
          <a:noFill/>
        </p:spPr>
        <p:txBody>
          <a:bodyPr wrap="square" rtlCol="0">
            <a:spAutoFit/>
          </a:bodyPr>
          <a:lstStyle/>
          <a:p>
            <a:pPr algn="ctr"/>
            <a:r>
              <a:rPr lang="ja-JP" altLang="en-US" sz="1600" dirty="0"/>
              <a:t>正規化範囲</a:t>
            </a:r>
            <a:endParaRPr kumimoji="1" lang="ja-JP" altLang="en-US" sz="1600" dirty="0"/>
          </a:p>
        </p:txBody>
      </p:sp>
      <p:sp>
        <p:nvSpPr>
          <p:cNvPr id="39" name="二等辺三角形 38">
            <a:extLst>
              <a:ext uri="{FF2B5EF4-FFF2-40B4-BE49-F238E27FC236}">
                <a16:creationId xmlns:a16="http://schemas.microsoft.com/office/drawing/2014/main" id="{F768CA58-A6BC-4899-B7B9-D87D317457BB}"/>
              </a:ext>
            </a:extLst>
          </p:cNvPr>
          <p:cNvSpPr/>
          <p:nvPr/>
        </p:nvSpPr>
        <p:spPr>
          <a:xfrm rot="16200000">
            <a:off x="2569339" y="5271952"/>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3DE69EED-5AAF-4CD3-A006-C0E46ACF6210}"/>
              </a:ext>
            </a:extLst>
          </p:cNvPr>
          <p:cNvSpPr txBox="1"/>
          <p:nvPr/>
        </p:nvSpPr>
        <p:spPr>
          <a:xfrm>
            <a:off x="5132323" y="3297455"/>
            <a:ext cx="492443" cy="276999"/>
          </a:xfrm>
          <a:prstGeom prst="rect">
            <a:avLst/>
          </a:prstGeom>
          <a:noFill/>
        </p:spPr>
        <p:txBody>
          <a:bodyPr wrap="none" rtlCol="0">
            <a:spAutoFit/>
          </a:bodyPr>
          <a:lstStyle/>
          <a:p>
            <a:pPr algn="ctr"/>
            <a:r>
              <a:rPr kumimoji="1" lang="ja-JP" altLang="en-US" sz="1200" dirty="0"/>
              <a:t>評価</a:t>
            </a:r>
          </a:p>
        </p:txBody>
      </p:sp>
      <p:sp>
        <p:nvSpPr>
          <p:cNvPr id="41" name="テキスト ボックス 40">
            <a:extLst>
              <a:ext uri="{FF2B5EF4-FFF2-40B4-BE49-F238E27FC236}">
                <a16:creationId xmlns:a16="http://schemas.microsoft.com/office/drawing/2014/main" id="{1D12BBD8-65F2-4AF8-82F5-193162CE0D62}"/>
              </a:ext>
            </a:extLst>
          </p:cNvPr>
          <p:cNvSpPr txBox="1"/>
          <p:nvPr/>
        </p:nvSpPr>
        <p:spPr>
          <a:xfrm>
            <a:off x="737613" y="5753643"/>
            <a:ext cx="1455847" cy="276999"/>
          </a:xfrm>
          <a:prstGeom prst="rect">
            <a:avLst/>
          </a:prstGeom>
          <a:noFill/>
        </p:spPr>
        <p:txBody>
          <a:bodyPr wrap="none" rtlCol="0">
            <a:spAutoFit/>
          </a:bodyPr>
          <a:lstStyle/>
          <a:p>
            <a:pPr algn="ctr"/>
            <a:r>
              <a:rPr kumimoji="1" lang="ja-JP" altLang="en-US" sz="1200" dirty="0"/>
              <a:t>実際に生じる選択圧</a:t>
            </a:r>
          </a:p>
        </p:txBody>
      </p:sp>
      <p:pic>
        <p:nvPicPr>
          <p:cNvPr id="44" name="図 43">
            <a:extLst>
              <a:ext uri="{FF2B5EF4-FFF2-40B4-BE49-F238E27FC236}">
                <a16:creationId xmlns:a16="http://schemas.microsoft.com/office/drawing/2014/main" id="{3406F75C-8688-4571-B3AB-5B3A094B7C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68555" y="3751953"/>
            <a:ext cx="3388475" cy="2239839"/>
          </a:xfrm>
          <a:prstGeom prst="rect">
            <a:avLst/>
          </a:prstGeom>
        </p:spPr>
      </p:pic>
      <p:sp>
        <p:nvSpPr>
          <p:cNvPr id="45" name="部分円 44">
            <a:extLst>
              <a:ext uri="{FF2B5EF4-FFF2-40B4-BE49-F238E27FC236}">
                <a16:creationId xmlns:a16="http://schemas.microsoft.com/office/drawing/2014/main" id="{955DE36F-C800-4931-A777-690AC3ADB5F8}"/>
              </a:ext>
            </a:extLst>
          </p:cNvPr>
          <p:cNvSpPr/>
          <p:nvPr/>
        </p:nvSpPr>
        <p:spPr>
          <a:xfrm rot="5400000">
            <a:off x="8640572" y="2378458"/>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E4B7715-35D5-4ED7-AB1D-B1EEA44900EF}"/>
                  </a:ext>
                </a:extLst>
              </p:cNvPr>
              <p:cNvSpPr txBox="1"/>
              <p:nvPr/>
            </p:nvSpPr>
            <p:spPr>
              <a:xfrm>
                <a:off x="6824103" y="3683547"/>
                <a:ext cx="416204" cy="2115351"/>
              </a:xfrm>
              <a:prstGeom prst="rect">
                <a:avLst/>
              </a:prstGeom>
              <a:solidFill>
                <a:schemeClr val="bg1"/>
              </a:solid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48" name="テキスト ボックス 47">
                <a:extLst>
                  <a:ext uri="{FF2B5EF4-FFF2-40B4-BE49-F238E27FC236}">
                    <a16:creationId xmlns:a16="http://schemas.microsoft.com/office/drawing/2014/main" id="{1E4B7715-35D5-4ED7-AB1D-B1EEA44900EF}"/>
                  </a:ext>
                </a:extLst>
              </p:cNvPr>
              <p:cNvSpPr txBox="1">
                <a:spLocks noRot="1" noChangeAspect="1" noMove="1" noResize="1" noEditPoints="1" noAdjustHandles="1" noChangeArrowheads="1" noChangeShapeType="1" noTextEdit="1"/>
              </p:cNvSpPr>
              <p:nvPr/>
            </p:nvSpPr>
            <p:spPr>
              <a:xfrm>
                <a:off x="6824103" y="3683547"/>
                <a:ext cx="416204" cy="2115351"/>
              </a:xfrm>
              <a:prstGeom prst="rect">
                <a:avLst/>
              </a:prstGeom>
              <a:blipFill>
                <a:blip r:embed="rId13"/>
                <a:stretch>
                  <a:fillRect r="-2899"/>
                </a:stretch>
              </a:blipFill>
            </p:spPr>
            <p:txBody>
              <a:bodyPr/>
              <a:lstStyle/>
              <a:p>
                <a:r>
                  <a:rPr lang="ja-JP" altLang="en-US">
                    <a:noFill/>
                  </a:rPr>
                  <a:t> </a:t>
                </a:r>
              </a:p>
            </p:txBody>
          </p:sp>
        </mc:Fallback>
      </mc:AlternateContent>
      <p:cxnSp>
        <p:nvCxnSpPr>
          <p:cNvPr id="49" name="直線矢印コネクタ 48">
            <a:extLst>
              <a:ext uri="{FF2B5EF4-FFF2-40B4-BE49-F238E27FC236}">
                <a16:creationId xmlns:a16="http://schemas.microsoft.com/office/drawing/2014/main" id="{B9EF84D4-29AA-4D58-9BD1-7294215AB40D}"/>
              </a:ext>
            </a:extLst>
          </p:cNvPr>
          <p:cNvCxnSpPr>
            <a:cxnSpLocks/>
          </p:cNvCxnSpPr>
          <p:nvPr/>
        </p:nvCxnSpPr>
        <p:spPr>
          <a:xfrm flipV="1">
            <a:off x="9733665" y="2018596"/>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1DCE95D-CE15-492B-A375-0761CB82111E}"/>
              </a:ext>
            </a:extLst>
          </p:cNvPr>
          <p:cNvCxnSpPr>
            <a:cxnSpLocks/>
          </p:cNvCxnSpPr>
          <p:nvPr/>
        </p:nvCxnSpPr>
        <p:spPr>
          <a:xfrm>
            <a:off x="9733665" y="3449390"/>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0DE4998-EC24-4E00-9B1A-B2FCC70C1560}"/>
                  </a:ext>
                </a:extLst>
              </p:cNvPr>
              <p:cNvSpPr txBox="1"/>
              <p:nvPr/>
            </p:nvSpPr>
            <p:spPr>
              <a:xfrm>
                <a:off x="9975689" y="3456171"/>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51" name="テキスト ボックス 50">
                <a:extLst>
                  <a:ext uri="{FF2B5EF4-FFF2-40B4-BE49-F238E27FC236}">
                    <a16:creationId xmlns:a16="http://schemas.microsoft.com/office/drawing/2014/main" id="{E0DE4998-EC24-4E00-9B1A-B2FCC70C1560}"/>
                  </a:ext>
                </a:extLst>
              </p:cNvPr>
              <p:cNvSpPr txBox="1">
                <a:spLocks noRot="1" noChangeAspect="1" noMove="1" noResize="1" noEditPoints="1" noAdjustHandles="1" noChangeArrowheads="1" noChangeShapeType="1" noTextEdit="1"/>
              </p:cNvSpPr>
              <p:nvPr/>
            </p:nvSpPr>
            <p:spPr>
              <a:xfrm>
                <a:off x="9975689" y="3456171"/>
                <a:ext cx="1110954" cy="338554"/>
              </a:xfrm>
              <a:prstGeom prst="rect">
                <a:avLst/>
              </a:prstGeom>
              <a:blipFill>
                <a:blip r:embed="rId1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8B817181-643B-4521-91EC-B75EF89D0729}"/>
                  </a:ext>
                </a:extLst>
              </p:cNvPr>
              <p:cNvSpPr txBox="1"/>
              <p:nvPr/>
            </p:nvSpPr>
            <p:spPr>
              <a:xfrm>
                <a:off x="8678181" y="2671602"/>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53" name="テキスト ボックス 52">
                <a:extLst>
                  <a:ext uri="{FF2B5EF4-FFF2-40B4-BE49-F238E27FC236}">
                    <a16:creationId xmlns:a16="http://schemas.microsoft.com/office/drawing/2014/main" id="{8B817181-643B-4521-91EC-B75EF89D0729}"/>
                  </a:ext>
                </a:extLst>
              </p:cNvPr>
              <p:cNvSpPr txBox="1">
                <a:spLocks noRot="1" noChangeAspect="1" noMove="1" noResize="1" noEditPoints="1" noAdjustHandles="1" noChangeArrowheads="1" noChangeShapeType="1" noTextEdit="1"/>
              </p:cNvSpPr>
              <p:nvPr/>
            </p:nvSpPr>
            <p:spPr>
              <a:xfrm>
                <a:off x="8678181" y="2671602"/>
                <a:ext cx="1110954" cy="338554"/>
              </a:xfrm>
              <a:prstGeom prst="rect">
                <a:avLst/>
              </a:prstGeom>
              <a:blipFill>
                <a:blip r:embed="rId15"/>
                <a:stretch>
                  <a:fillRect t="-5357" b="-21429"/>
                </a:stretch>
              </a:blipFill>
            </p:spPr>
            <p:txBody>
              <a:bodyPr/>
              <a:lstStyle/>
              <a:p>
                <a:r>
                  <a:rPr lang="ja-JP" altLang="en-US">
                    <a:noFill/>
                  </a:rPr>
                  <a:t> </a:t>
                </a:r>
              </a:p>
            </p:txBody>
          </p:sp>
        </mc:Fallback>
      </mc:AlternateContent>
      <p:sp>
        <p:nvSpPr>
          <p:cNvPr id="54" name="テキスト ボックス 53">
            <a:extLst>
              <a:ext uri="{FF2B5EF4-FFF2-40B4-BE49-F238E27FC236}">
                <a16:creationId xmlns:a16="http://schemas.microsoft.com/office/drawing/2014/main" id="{93599818-2EB5-49B8-8A6D-848E2336DAEE}"/>
              </a:ext>
            </a:extLst>
          </p:cNvPr>
          <p:cNvSpPr txBox="1"/>
          <p:nvPr/>
        </p:nvSpPr>
        <p:spPr>
          <a:xfrm>
            <a:off x="9535109" y="3458915"/>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55" name="テキスト ボックス 54">
            <a:extLst>
              <a:ext uri="{FF2B5EF4-FFF2-40B4-BE49-F238E27FC236}">
                <a16:creationId xmlns:a16="http://schemas.microsoft.com/office/drawing/2014/main" id="{0D898077-ABC0-4788-84AB-F68255B73EEB}"/>
              </a:ext>
            </a:extLst>
          </p:cNvPr>
          <p:cNvSpPr txBox="1"/>
          <p:nvPr/>
        </p:nvSpPr>
        <p:spPr>
          <a:xfrm>
            <a:off x="9320175" y="3301381"/>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56" name="テキスト ボックス 55">
            <a:extLst>
              <a:ext uri="{FF2B5EF4-FFF2-40B4-BE49-F238E27FC236}">
                <a16:creationId xmlns:a16="http://schemas.microsoft.com/office/drawing/2014/main" id="{D1559C0E-09E6-49C7-B245-0C870C61829C}"/>
              </a:ext>
            </a:extLst>
          </p:cNvPr>
          <p:cNvSpPr txBox="1"/>
          <p:nvPr/>
        </p:nvSpPr>
        <p:spPr>
          <a:xfrm>
            <a:off x="9314392" y="2055590"/>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57" name="テキスト ボックス 56">
            <a:extLst>
              <a:ext uri="{FF2B5EF4-FFF2-40B4-BE49-F238E27FC236}">
                <a16:creationId xmlns:a16="http://schemas.microsoft.com/office/drawing/2014/main" id="{8A381B48-1C9B-4091-9B23-215B0D80BE25}"/>
              </a:ext>
            </a:extLst>
          </p:cNvPr>
          <p:cNvSpPr txBox="1"/>
          <p:nvPr/>
        </p:nvSpPr>
        <p:spPr>
          <a:xfrm>
            <a:off x="11023107" y="34833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58" name="楕円 57">
            <a:extLst>
              <a:ext uri="{FF2B5EF4-FFF2-40B4-BE49-F238E27FC236}">
                <a16:creationId xmlns:a16="http://schemas.microsoft.com/office/drawing/2014/main" id="{0319763B-3D24-4B77-8D14-A650E0EDE345}"/>
              </a:ext>
            </a:extLst>
          </p:cNvPr>
          <p:cNvSpPr/>
          <p:nvPr/>
        </p:nvSpPr>
        <p:spPr>
          <a:xfrm>
            <a:off x="10860587" y="2678150"/>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9CD296E5-09DC-4C01-911C-14A34F79CC55}"/>
              </a:ext>
            </a:extLst>
          </p:cNvPr>
          <p:cNvCxnSpPr>
            <a:cxnSpLocks/>
            <a:stCxn id="65" idx="3"/>
            <a:endCxn id="54" idx="0"/>
          </p:cNvCxnSpPr>
          <p:nvPr/>
        </p:nvCxnSpPr>
        <p:spPr>
          <a:xfrm flipH="1">
            <a:off x="9718776" y="2377032"/>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1488437-0212-477D-9335-32CE2F48EB19}"/>
              </a:ext>
            </a:extLst>
          </p:cNvPr>
          <p:cNvCxnSpPr>
            <a:cxnSpLocks/>
            <a:stCxn id="58" idx="2"/>
            <a:endCxn id="54" idx="0"/>
          </p:cNvCxnSpPr>
          <p:nvPr/>
        </p:nvCxnSpPr>
        <p:spPr>
          <a:xfrm flipH="1">
            <a:off x="9718776" y="2750150"/>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B10BB9C1-D193-4CD6-9803-A1A523D48D28}"/>
              </a:ext>
            </a:extLst>
          </p:cNvPr>
          <p:cNvCxnSpPr>
            <a:cxnSpLocks/>
            <a:stCxn id="66" idx="2"/>
            <a:endCxn id="54" idx="0"/>
          </p:cNvCxnSpPr>
          <p:nvPr/>
        </p:nvCxnSpPr>
        <p:spPr>
          <a:xfrm flipH="1">
            <a:off x="9718776" y="3135996"/>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290DF8E8-F897-43AE-8FFE-A4C67655CC2E}"/>
              </a:ext>
            </a:extLst>
          </p:cNvPr>
          <p:cNvCxnSpPr>
            <a:cxnSpLocks/>
          </p:cNvCxnSpPr>
          <p:nvPr/>
        </p:nvCxnSpPr>
        <p:spPr>
          <a:xfrm flipH="1">
            <a:off x="9729662" y="2285537"/>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B739703-C6CC-4243-9BC1-46819CAE5392}"/>
                  </a:ext>
                </a:extLst>
              </p:cNvPr>
              <p:cNvSpPr txBox="1"/>
              <p:nvPr/>
            </p:nvSpPr>
            <p:spPr>
              <a:xfrm>
                <a:off x="6245168" y="2404713"/>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63" name="テキスト ボックス 62">
                <a:extLst>
                  <a:ext uri="{FF2B5EF4-FFF2-40B4-BE49-F238E27FC236}">
                    <a16:creationId xmlns:a16="http://schemas.microsoft.com/office/drawing/2014/main" id="{3B739703-C6CC-4243-9BC1-46819CAE5392}"/>
                  </a:ext>
                </a:extLst>
              </p:cNvPr>
              <p:cNvSpPr txBox="1">
                <a:spLocks noRot="1" noChangeAspect="1" noMove="1" noResize="1" noEditPoints="1" noAdjustHandles="1" noChangeArrowheads="1" noChangeShapeType="1" noTextEdit="1"/>
              </p:cNvSpPr>
              <p:nvPr/>
            </p:nvSpPr>
            <p:spPr>
              <a:xfrm>
                <a:off x="6245168" y="2404713"/>
                <a:ext cx="2109333" cy="659283"/>
              </a:xfrm>
              <a:prstGeom prst="rect">
                <a:avLst/>
              </a:prstGeom>
              <a:blipFill>
                <a:blip r:embed="rId16"/>
                <a:stretch>
                  <a:fillRect/>
                </a:stretch>
              </a:blipFill>
            </p:spPr>
            <p:txBody>
              <a:bodyPr/>
              <a:lstStyle/>
              <a:p>
                <a:r>
                  <a:rPr lang="ja-JP" altLang="en-US">
                    <a:noFill/>
                  </a:rPr>
                  <a:t> </a:t>
                </a:r>
              </a:p>
            </p:txBody>
          </p:sp>
        </mc:Fallback>
      </mc:AlternateContent>
      <p:sp>
        <p:nvSpPr>
          <p:cNvPr id="64" name="楕円 63">
            <a:extLst>
              <a:ext uri="{FF2B5EF4-FFF2-40B4-BE49-F238E27FC236}">
                <a16:creationId xmlns:a16="http://schemas.microsoft.com/office/drawing/2014/main" id="{044D2A48-5657-4198-ACA6-F48C959AA730}"/>
              </a:ext>
            </a:extLst>
          </p:cNvPr>
          <p:cNvSpPr/>
          <p:nvPr/>
        </p:nvSpPr>
        <p:spPr>
          <a:xfrm>
            <a:off x="9663590" y="214153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8B939BCF-F0DE-4C2A-902F-A639E8D961CC}"/>
              </a:ext>
            </a:extLst>
          </p:cNvPr>
          <p:cNvSpPr/>
          <p:nvPr/>
        </p:nvSpPr>
        <p:spPr>
          <a:xfrm>
            <a:off x="10538819" y="2254120"/>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17647D3A-E812-4C9E-AC98-6B181FEA724F}"/>
              </a:ext>
            </a:extLst>
          </p:cNvPr>
          <p:cNvSpPr/>
          <p:nvPr/>
        </p:nvSpPr>
        <p:spPr>
          <a:xfrm>
            <a:off x="10945659" y="3063996"/>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30FB6E1F-DBA2-4FA2-93C4-EB1776D6978A}"/>
              </a:ext>
            </a:extLst>
          </p:cNvPr>
          <p:cNvSpPr/>
          <p:nvPr/>
        </p:nvSpPr>
        <p:spPr>
          <a:xfrm>
            <a:off x="11127618" y="3376985"/>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部分円 67">
            <a:extLst>
              <a:ext uri="{FF2B5EF4-FFF2-40B4-BE49-F238E27FC236}">
                <a16:creationId xmlns:a16="http://schemas.microsoft.com/office/drawing/2014/main" id="{CC74EB18-EC8E-418A-8DB7-263FA88B52C2}"/>
              </a:ext>
            </a:extLst>
          </p:cNvPr>
          <p:cNvSpPr/>
          <p:nvPr/>
        </p:nvSpPr>
        <p:spPr>
          <a:xfrm rot="5400000">
            <a:off x="8870318" y="2550298"/>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部分円 68">
            <a:extLst>
              <a:ext uri="{FF2B5EF4-FFF2-40B4-BE49-F238E27FC236}">
                <a16:creationId xmlns:a16="http://schemas.microsoft.com/office/drawing/2014/main" id="{209BB27F-329F-4374-9491-21468342CE7D}"/>
              </a:ext>
            </a:extLst>
          </p:cNvPr>
          <p:cNvSpPr/>
          <p:nvPr/>
        </p:nvSpPr>
        <p:spPr>
          <a:xfrm rot="5400000">
            <a:off x="8926043" y="2640956"/>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部分円 69">
            <a:extLst>
              <a:ext uri="{FF2B5EF4-FFF2-40B4-BE49-F238E27FC236}">
                <a16:creationId xmlns:a16="http://schemas.microsoft.com/office/drawing/2014/main" id="{D181E4B1-B2FD-4B71-BDFB-C5FA2BD58FB8}"/>
              </a:ext>
            </a:extLst>
          </p:cNvPr>
          <p:cNvSpPr/>
          <p:nvPr/>
        </p:nvSpPr>
        <p:spPr>
          <a:xfrm rot="5400000">
            <a:off x="9109359" y="2826171"/>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18991"/>
            <a:ext cx="6045245" cy="338554"/>
          </a:xfrm>
          <a:prstGeom prst="rect">
            <a:avLst/>
          </a:prstGeom>
          <a:noFill/>
        </p:spPr>
        <p:txBody>
          <a:bodyPr wrap="none" rtlCol="0">
            <a:spAutoFit/>
          </a:bodyPr>
          <a:lstStyle/>
          <a:p>
            <a:r>
              <a:rPr kumimoji="1" lang="ja-JP" altLang="en-US" sz="1600" dirty="0"/>
              <a:t>重み調整があっても正規化による悪影響で、選択圧の方向が安定しない</a:t>
            </a:r>
          </a:p>
        </p:txBody>
      </p:sp>
      <p:pic>
        <p:nvPicPr>
          <p:cNvPr id="72" name="図 71">
            <a:extLst>
              <a:ext uri="{FF2B5EF4-FFF2-40B4-BE49-F238E27FC236}">
                <a16:creationId xmlns:a16="http://schemas.microsoft.com/office/drawing/2014/main" id="{1BDB6829-01E7-4C98-937A-6317966C5A24}"/>
              </a:ext>
            </a:extLst>
          </p:cNvPr>
          <p:cNvPicPr>
            <a:picLocks noChangeAspect="1"/>
          </p:cNvPicPr>
          <p:nvPr/>
        </p:nvPicPr>
        <p:blipFill rotWithShape="1">
          <a:blip r:embed="rId17"/>
          <a:srcRect l="19098" t="73055" b="21105"/>
          <a:stretch/>
        </p:blipFill>
        <p:spPr>
          <a:xfrm>
            <a:off x="6291399" y="108393"/>
            <a:ext cx="5352620" cy="316147"/>
          </a:xfrm>
          <a:prstGeom prst="rect">
            <a:avLst/>
          </a:prstGeom>
        </p:spPr>
      </p:pic>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90EEB5AF-33CE-4660-B21A-A62FDBB26C88}"/>
                  </a:ext>
                </a:extLst>
              </p:cNvPr>
              <p:cNvSpPr txBox="1"/>
              <p:nvPr/>
            </p:nvSpPr>
            <p:spPr>
              <a:xfrm>
                <a:off x="593131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3" name="テキスト ボックス 72">
                <a:extLst>
                  <a:ext uri="{FF2B5EF4-FFF2-40B4-BE49-F238E27FC236}">
                    <a16:creationId xmlns:a16="http://schemas.microsoft.com/office/drawing/2014/main" id="{90EEB5AF-33CE-4660-B21A-A62FDBB26C88}"/>
                  </a:ext>
                </a:extLst>
              </p:cNvPr>
              <p:cNvSpPr txBox="1">
                <a:spLocks noRot="1" noChangeAspect="1" noMove="1" noResize="1" noEditPoints="1" noAdjustHandles="1" noChangeArrowheads="1" noChangeShapeType="1" noTextEdit="1"/>
              </p:cNvSpPr>
              <p:nvPr/>
            </p:nvSpPr>
            <p:spPr>
              <a:xfrm>
                <a:off x="5931313" y="407728"/>
                <a:ext cx="997410" cy="307777"/>
              </a:xfrm>
              <a:prstGeom prst="rect">
                <a:avLst/>
              </a:prstGeom>
              <a:blipFill>
                <a:blip r:embed="rId1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A5C43E39-6BC3-4173-888C-37B7EB3E9872}"/>
                  </a:ext>
                </a:extLst>
              </p:cNvPr>
              <p:cNvSpPr txBox="1"/>
              <p:nvPr/>
            </p:nvSpPr>
            <p:spPr>
              <a:xfrm>
                <a:off x="1104219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4" name="テキスト ボックス 73">
                <a:extLst>
                  <a:ext uri="{FF2B5EF4-FFF2-40B4-BE49-F238E27FC236}">
                    <a16:creationId xmlns:a16="http://schemas.microsoft.com/office/drawing/2014/main" id="{A5C43E39-6BC3-4173-888C-37B7EB3E9872}"/>
                  </a:ext>
                </a:extLst>
              </p:cNvPr>
              <p:cNvSpPr txBox="1">
                <a:spLocks noRot="1" noChangeAspect="1" noMove="1" noResize="1" noEditPoints="1" noAdjustHandles="1" noChangeArrowheads="1" noChangeShapeType="1" noTextEdit="1"/>
              </p:cNvSpPr>
              <p:nvPr/>
            </p:nvSpPr>
            <p:spPr>
              <a:xfrm>
                <a:off x="11042190" y="407728"/>
                <a:ext cx="997410" cy="307777"/>
              </a:xfrm>
              <a:prstGeom prst="rect">
                <a:avLst/>
              </a:prstGeom>
              <a:blipFill>
                <a:blip r:embed="rId1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C387540-D644-46FE-B47F-CA4F2098046A}"/>
                  </a:ext>
                </a:extLst>
              </p:cNvPr>
              <p:cNvSpPr txBox="1"/>
              <p:nvPr/>
            </p:nvSpPr>
            <p:spPr>
              <a:xfrm>
                <a:off x="651932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5" name="テキスト ボックス 74">
                <a:extLst>
                  <a:ext uri="{FF2B5EF4-FFF2-40B4-BE49-F238E27FC236}">
                    <a16:creationId xmlns:a16="http://schemas.microsoft.com/office/drawing/2014/main" id="{5C387540-D644-46FE-B47F-CA4F2098046A}"/>
                  </a:ext>
                </a:extLst>
              </p:cNvPr>
              <p:cNvSpPr txBox="1">
                <a:spLocks noRot="1" noChangeAspect="1" noMove="1" noResize="1" noEditPoints="1" noAdjustHandles="1" noChangeArrowheads="1" noChangeShapeType="1" noTextEdit="1"/>
              </p:cNvSpPr>
              <p:nvPr/>
            </p:nvSpPr>
            <p:spPr>
              <a:xfrm>
                <a:off x="6519329" y="407728"/>
                <a:ext cx="997410" cy="307777"/>
              </a:xfrm>
              <a:prstGeom prst="rect">
                <a:avLst/>
              </a:prstGeom>
              <a:blipFill>
                <a:blip r:embed="rId2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6DD2D1E-BE34-4212-BEA5-08C4ACFDCD46}"/>
                  </a:ext>
                </a:extLst>
              </p:cNvPr>
              <p:cNvSpPr txBox="1"/>
              <p:nvPr/>
            </p:nvSpPr>
            <p:spPr>
              <a:xfrm>
                <a:off x="709795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6" name="テキスト ボックス 75">
                <a:extLst>
                  <a:ext uri="{FF2B5EF4-FFF2-40B4-BE49-F238E27FC236}">
                    <a16:creationId xmlns:a16="http://schemas.microsoft.com/office/drawing/2014/main" id="{26DD2D1E-BE34-4212-BEA5-08C4ACFDCD46}"/>
                  </a:ext>
                </a:extLst>
              </p:cNvPr>
              <p:cNvSpPr txBox="1">
                <a:spLocks noRot="1" noChangeAspect="1" noMove="1" noResize="1" noEditPoints="1" noAdjustHandles="1" noChangeArrowheads="1" noChangeShapeType="1" noTextEdit="1"/>
              </p:cNvSpPr>
              <p:nvPr/>
            </p:nvSpPr>
            <p:spPr>
              <a:xfrm>
                <a:off x="7097950" y="407728"/>
                <a:ext cx="997410" cy="307777"/>
              </a:xfrm>
              <a:prstGeom prst="rect">
                <a:avLst/>
              </a:prstGeom>
              <a:blipFill>
                <a:blip r:embed="rId2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002346FC-3A1C-42B1-B5CE-C7A2C49ADD77}"/>
                  </a:ext>
                </a:extLst>
              </p:cNvPr>
              <p:cNvSpPr txBox="1"/>
              <p:nvPr/>
            </p:nvSpPr>
            <p:spPr>
              <a:xfrm>
                <a:off x="831991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7" name="テキスト ボックス 76">
                <a:extLst>
                  <a:ext uri="{FF2B5EF4-FFF2-40B4-BE49-F238E27FC236}">
                    <a16:creationId xmlns:a16="http://schemas.microsoft.com/office/drawing/2014/main" id="{002346FC-3A1C-42B1-B5CE-C7A2C49ADD77}"/>
                  </a:ext>
                </a:extLst>
              </p:cNvPr>
              <p:cNvSpPr txBox="1">
                <a:spLocks noRot="1" noChangeAspect="1" noMove="1" noResize="1" noEditPoints="1" noAdjustHandles="1" noChangeArrowheads="1" noChangeShapeType="1" noTextEdit="1"/>
              </p:cNvSpPr>
              <p:nvPr/>
            </p:nvSpPr>
            <p:spPr>
              <a:xfrm>
                <a:off x="8319915" y="407728"/>
                <a:ext cx="997410" cy="307777"/>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C93ACD7B-6F6F-4123-8351-FEEDFA952D3E}"/>
                  </a:ext>
                </a:extLst>
              </p:cNvPr>
              <p:cNvSpPr txBox="1"/>
              <p:nvPr/>
            </p:nvSpPr>
            <p:spPr>
              <a:xfrm>
                <a:off x="1036126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8" name="テキスト ボックス 77">
                <a:extLst>
                  <a:ext uri="{FF2B5EF4-FFF2-40B4-BE49-F238E27FC236}">
                    <a16:creationId xmlns:a16="http://schemas.microsoft.com/office/drawing/2014/main" id="{C93ACD7B-6F6F-4123-8351-FEEDFA952D3E}"/>
                  </a:ext>
                </a:extLst>
              </p:cNvPr>
              <p:cNvSpPr txBox="1">
                <a:spLocks noRot="1" noChangeAspect="1" noMove="1" noResize="1" noEditPoints="1" noAdjustHandles="1" noChangeArrowheads="1" noChangeShapeType="1" noTextEdit="1"/>
              </p:cNvSpPr>
              <p:nvPr/>
            </p:nvSpPr>
            <p:spPr>
              <a:xfrm>
                <a:off x="10361269" y="407728"/>
                <a:ext cx="997410" cy="307777"/>
              </a:xfrm>
              <a:prstGeom prst="rect">
                <a:avLst/>
              </a:prstGeom>
              <a:blipFill>
                <a:blip r:embed="rId2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AEB56DBE-5EE9-4504-8F36-3E4F7669A975}"/>
                  </a:ext>
                </a:extLst>
              </p:cNvPr>
              <p:cNvSpPr txBox="1"/>
              <p:nvPr/>
            </p:nvSpPr>
            <p:spPr>
              <a:xfrm>
                <a:off x="958354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79" name="テキスト ボックス 78">
                <a:extLst>
                  <a:ext uri="{FF2B5EF4-FFF2-40B4-BE49-F238E27FC236}">
                    <a16:creationId xmlns:a16="http://schemas.microsoft.com/office/drawing/2014/main" id="{AEB56DBE-5EE9-4504-8F36-3E4F7669A975}"/>
                  </a:ext>
                </a:extLst>
              </p:cNvPr>
              <p:cNvSpPr txBox="1">
                <a:spLocks noRot="1" noChangeAspect="1" noMove="1" noResize="1" noEditPoints="1" noAdjustHandles="1" noChangeArrowheads="1" noChangeShapeType="1" noTextEdit="1"/>
              </p:cNvSpPr>
              <p:nvPr/>
            </p:nvSpPr>
            <p:spPr>
              <a:xfrm>
                <a:off x="9583541" y="407728"/>
                <a:ext cx="997410" cy="307777"/>
              </a:xfrm>
              <a:prstGeom prst="rect">
                <a:avLst/>
              </a:prstGeom>
              <a:blipFill>
                <a:blip r:embed="rId24"/>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a:extLst>
                  <a:ext uri="{FF2B5EF4-FFF2-40B4-BE49-F238E27FC236}">
                    <a16:creationId xmlns:a16="http://schemas.microsoft.com/office/drawing/2014/main" id="{29A0590D-4D22-4420-B6E1-0E69B5C94DF3}"/>
                  </a:ext>
                </a:extLst>
              </p:cNvPr>
              <p:cNvSpPr txBox="1"/>
              <p:nvPr/>
            </p:nvSpPr>
            <p:spPr>
              <a:xfrm>
                <a:off x="502085" y="4847123"/>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oMath>
                  </m:oMathPara>
                </a14:m>
                <a:endParaRPr kumimoji="1" lang="en-US" altLang="ja-JP" sz="1400" b="0" i="1" dirty="0">
                  <a:latin typeface="Cambria Math" panose="02040503050406030204" pitchFamily="18" charset="0"/>
                </a:endParaRPr>
              </a:p>
            </p:txBody>
          </p:sp>
        </mc:Choice>
        <mc:Fallback>
          <p:sp>
            <p:nvSpPr>
              <p:cNvPr id="80" name="テキスト ボックス 79">
                <a:extLst>
                  <a:ext uri="{FF2B5EF4-FFF2-40B4-BE49-F238E27FC236}">
                    <a16:creationId xmlns:a16="http://schemas.microsoft.com/office/drawing/2014/main" id="{29A0590D-4D22-4420-B6E1-0E69B5C94DF3}"/>
                  </a:ext>
                </a:extLst>
              </p:cNvPr>
              <p:cNvSpPr txBox="1">
                <a:spLocks noRot="1" noChangeAspect="1" noMove="1" noResize="1" noEditPoints="1" noAdjustHandles="1" noChangeArrowheads="1" noChangeShapeType="1" noTextEdit="1"/>
              </p:cNvSpPr>
              <p:nvPr/>
            </p:nvSpPr>
            <p:spPr>
              <a:xfrm>
                <a:off x="502085" y="4847123"/>
                <a:ext cx="645631" cy="307777"/>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a:extLst>
                  <a:ext uri="{FF2B5EF4-FFF2-40B4-BE49-F238E27FC236}">
                    <a16:creationId xmlns:a16="http://schemas.microsoft.com/office/drawing/2014/main" id="{31C4E075-1480-464E-8A50-3BF0743FA1DD}"/>
                  </a:ext>
                </a:extLst>
              </p:cNvPr>
              <p:cNvSpPr txBox="1"/>
              <p:nvPr/>
            </p:nvSpPr>
            <p:spPr>
              <a:xfrm>
                <a:off x="2046366" y="4165242"/>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max</m:t>
                          </m:r>
                        </m:sub>
                      </m:sSub>
                    </m:oMath>
                  </m:oMathPara>
                </a14:m>
                <a:endParaRPr kumimoji="1" lang="en-US" altLang="ja-JP" sz="1400" b="0" i="1" dirty="0">
                  <a:latin typeface="Cambria Math" panose="02040503050406030204" pitchFamily="18" charset="0"/>
                </a:endParaRPr>
              </a:p>
            </p:txBody>
          </p:sp>
        </mc:Choice>
        <mc:Fallback>
          <p:sp>
            <p:nvSpPr>
              <p:cNvPr id="81" name="テキスト ボックス 80">
                <a:extLst>
                  <a:ext uri="{FF2B5EF4-FFF2-40B4-BE49-F238E27FC236}">
                    <a16:creationId xmlns:a16="http://schemas.microsoft.com/office/drawing/2014/main" id="{31C4E075-1480-464E-8A50-3BF0743FA1DD}"/>
                  </a:ext>
                </a:extLst>
              </p:cNvPr>
              <p:cNvSpPr txBox="1">
                <a:spLocks noRot="1" noChangeAspect="1" noMove="1" noResize="1" noEditPoints="1" noAdjustHandles="1" noChangeArrowheads="1" noChangeShapeType="1" noTextEdit="1"/>
              </p:cNvSpPr>
              <p:nvPr/>
            </p:nvSpPr>
            <p:spPr>
              <a:xfrm>
                <a:off x="2046366" y="4165242"/>
                <a:ext cx="645631" cy="307777"/>
              </a:xfrm>
              <a:prstGeom prst="rect">
                <a:avLst/>
              </a:prstGeom>
              <a:blipFill>
                <a:blip r:embed="rId2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a:t>M2 </a:t>
            </a:r>
            <a:r>
              <a:rPr lang="ja-JP" altLang="en-US" dirty="0"/>
              <a:t>小嶋さんの状況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正規化の方法について、修論をまとめている</a:t>
            </a:r>
            <a:r>
              <a:rPr lang="ja-JP" altLang="en-US" dirty="0"/>
              <a:t>（</a:t>
            </a:r>
            <a:r>
              <a:rPr lang="en-US" altLang="ja-JP" dirty="0"/>
              <a:t>3</a:t>
            </a:r>
            <a:r>
              <a:rPr lang="ja-JP" altLang="en-US" dirty="0"/>
              <a:t>月で修了予定）</a:t>
            </a:r>
            <a:r>
              <a:rPr lang="ja-JP" altLang="en-US" sz="2800" dirty="0"/>
              <a:t>。</a:t>
            </a:r>
            <a:endParaRPr lang="en-US" altLang="ja-JP" sz="2800" dirty="0"/>
          </a:p>
        </p:txBody>
      </p:sp>
      <p:sp>
        <p:nvSpPr>
          <p:cNvPr id="95" name="テキスト ボックス 94">
            <a:extLst>
              <a:ext uri="{FF2B5EF4-FFF2-40B4-BE49-F238E27FC236}">
                <a16:creationId xmlns:a16="http://schemas.microsoft.com/office/drawing/2014/main" id="{44341ACA-4F5F-45E5-BFD7-E26B2C9018EB}"/>
              </a:ext>
            </a:extLst>
          </p:cNvPr>
          <p:cNvSpPr txBox="1"/>
          <p:nvPr/>
        </p:nvSpPr>
        <p:spPr>
          <a:xfrm>
            <a:off x="9978810" y="1103966"/>
            <a:ext cx="1890261" cy="369332"/>
          </a:xfrm>
          <a:prstGeom prst="rect">
            <a:avLst/>
          </a:prstGeom>
          <a:noFill/>
        </p:spPr>
        <p:txBody>
          <a:bodyPr wrap="none" rtlCol="0">
            <a:spAutoFit/>
          </a:bodyPr>
          <a:lstStyle/>
          <a:p>
            <a:r>
              <a:rPr kumimoji="1" lang="ja-JP" altLang="en-US" dirty="0"/>
              <a:t>修論発表（</a:t>
            </a:r>
            <a:r>
              <a:rPr kumimoji="1" lang="en-US" altLang="ja-JP" dirty="0"/>
              <a:t>2/7</a:t>
            </a:r>
            <a:r>
              <a:rPr kumimoji="1" lang="ja-JP" altLang="en-US" dirty="0"/>
              <a:t>）</a:t>
            </a:r>
          </a:p>
        </p:txBody>
      </p:sp>
      <p:sp>
        <p:nvSpPr>
          <p:cNvPr id="61" name="二等辺三角形 60">
            <a:extLst>
              <a:ext uri="{FF2B5EF4-FFF2-40B4-BE49-F238E27FC236}">
                <a16:creationId xmlns:a16="http://schemas.microsoft.com/office/drawing/2014/main" id="{B38B25B9-4E37-463E-9530-411CC07EC100}"/>
              </a:ext>
            </a:extLst>
          </p:cNvPr>
          <p:cNvSpPr/>
          <p:nvPr/>
        </p:nvSpPr>
        <p:spPr>
          <a:xfrm rot="5400000">
            <a:off x="4829930" y="3692896"/>
            <a:ext cx="791126" cy="26333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12D40C56-F20E-453F-AE49-1043B70D9DBD}"/>
                  </a:ext>
                </a:extLst>
              </p:cNvPr>
              <p:cNvSpPr txBox="1"/>
              <p:nvPr/>
            </p:nvSpPr>
            <p:spPr>
              <a:xfrm>
                <a:off x="595101" y="1709349"/>
                <a:ext cx="4202519" cy="369332"/>
              </a:xfrm>
              <a:prstGeom prst="rect">
                <a:avLst/>
              </a:prstGeom>
              <a:noFill/>
            </p:spPr>
            <p:txBody>
              <a:bodyPr wrap="square" rtlCol="0">
                <a:spAutoFit/>
              </a:bodyPr>
              <a:lstStyle/>
              <a:p>
                <a:pPr algn="ctr"/>
                <a:r>
                  <a:rPr kumimoji="1" lang="ja-JP" altLang="en-US" i="1" dirty="0">
                    <a:latin typeface="Cambria Math" panose="02040503050406030204" pitchFamily="18" charset="0"/>
                  </a:rPr>
                  <a:t>正規化の</a:t>
                </a:r>
                <a:r>
                  <a:rPr kumimoji="1" lang="ja-JP" altLang="en-US" b="0" i="1" dirty="0">
                    <a:latin typeface="Cambria Math" panose="02040503050406030204" pitchFamily="18" charset="0"/>
                  </a:rPr>
                  <a:t>基準点</a:t>
                </a:r>
                <a14:m>
                  <m:oMath xmlns:m="http://schemas.openxmlformats.org/officeDocument/2006/math">
                    <m:sSub>
                      <m:sSubPr>
                        <m:ctrlPr>
                          <a:rPr kumimoji="1" lang="en-US" altLang="ja-JP" i="1">
                            <a:latin typeface="Cambria Math" panose="02040503050406030204" pitchFamily="18" charset="0"/>
                          </a:rPr>
                        </m:ctrlPr>
                      </m:sSubPr>
                      <m:e>
                        <m:r>
                          <a:rPr kumimoji="1" lang="en-US" altLang="ja-JP" b="1" i="1" smtClean="0">
                            <a:latin typeface="Cambria Math" panose="02040503050406030204" pitchFamily="18" charset="0"/>
                          </a:rPr>
                          <m:t>𝒛</m:t>
                        </m:r>
                      </m:e>
                      <m:sub>
                        <m:r>
                          <m:rPr>
                            <m:sty m:val="p"/>
                          </m:rPr>
                          <a:rPr kumimoji="1" lang="en-US" altLang="ja-JP">
                            <a:latin typeface="Cambria Math" panose="02040503050406030204" pitchFamily="18" charset="0"/>
                          </a:rPr>
                          <m:t>max</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b="1" i="1">
                            <a:latin typeface="Cambria Math" panose="02040503050406030204" pitchFamily="18" charset="0"/>
                          </a:rPr>
                          <m:t>𝒛</m:t>
                        </m:r>
                      </m:e>
                      <m:sub>
                        <m:r>
                          <m:rPr>
                            <m:sty m:val="p"/>
                          </m:rPr>
                          <a:rPr kumimoji="1" lang="en-US" altLang="ja-JP">
                            <a:latin typeface="Cambria Math" panose="02040503050406030204" pitchFamily="18" charset="0"/>
                          </a:rPr>
                          <m:t>m</m:t>
                        </m:r>
                        <m:r>
                          <m:rPr>
                            <m:sty m:val="p"/>
                          </m:rPr>
                          <a:rPr kumimoji="1" lang="en-US" altLang="ja-JP" b="0" i="0" smtClean="0">
                            <a:latin typeface="Cambria Math" panose="02040503050406030204" pitchFamily="18" charset="0"/>
                          </a:rPr>
                          <m:t>in</m:t>
                        </m:r>
                      </m:sub>
                    </m:sSub>
                  </m:oMath>
                </a14:m>
                <a:r>
                  <a:rPr kumimoji="1" lang="ja-JP" altLang="en-US" b="0" i="1" dirty="0">
                    <a:latin typeface="Cambria Math" panose="02040503050406030204" pitchFamily="18" charset="0"/>
                  </a:rPr>
                  <a:t>の更新に着目</a:t>
                </a:r>
                <a:endParaRPr kumimoji="1" lang="en-US" altLang="ja-JP" b="0" i="1" dirty="0">
                  <a:latin typeface="Cambria Math" panose="02040503050406030204" pitchFamily="18" charset="0"/>
                </a:endParaRPr>
              </a:p>
            </p:txBody>
          </p:sp>
        </mc:Choice>
        <mc:Fallback xmlns="">
          <p:sp>
            <p:nvSpPr>
              <p:cNvPr id="64" name="テキスト ボックス 63">
                <a:extLst>
                  <a:ext uri="{FF2B5EF4-FFF2-40B4-BE49-F238E27FC236}">
                    <a16:creationId xmlns:a16="http://schemas.microsoft.com/office/drawing/2014/main" id="{12D40C56-F20E-453F-AE49-1043B70D9DBD}"/>
                  </a:ext>
                </a:extLst>
              </p:cNvPr>
              <p:cNvSpPr txBox="1">
                <a:spLocks noRot="1" noChangeAspect="1" noMove="1" noResize="1" noEditPoints="1" noAdjustHandles="1" noChangeArrowheads="1" noChangeShapeType="1" noTextEdit="1"/>
              </p:cNvSpPr>
              <p:nvPr/>
            </p:nvSpPr>
            <p:spPr>
              <a:xfrm>
                <a:off x="595101" y="1709349"/>
                <a:ext cx="4202519" cy="369332"/>
              </a:xfrm>
              <a:prstGeom prst="rect">
                <a:avLst/>
              </a:prstGeom>
              <a:blipFill>
                <a:blip r:embed="rId2"/>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7811E5C7-04F0-4057-8AB6-65327DE6455E}"/>
                  </a:ext>
                </a:extLst>
              </p:cNvPr>
              <p:cNvSpPr txBox="1"/>
              <p:nvPr/>
            </p:nvSpPr>
            <p:spPr>
              <a:xfrm>
                <a:off x="665671" y="2207808"/>
                <a:ext cx="420251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smtClean="0">
                              <a:latin typeface="Cambria Math" panose="02040503050406030204" pitchFamily="18" charset="0"/>
                            </a:rPr>
                            <m:t>𝒛</m:t>
                          </m:r>
                        </m:e>
                        <m:sub>
                          <m:r>
                            <m:rPr>
                              <m:sty m:val="p"/>
                            </m:rPr>
                            <a:rPr kumimoji="1" lang="en-US" altLang="ja-JP" sz="1400">
                              <a:latin typeface="Cambria Math" panose="02040503050406030204" pitchFamily="18" charset="0"/>
                            </a:rPr>
                            <m:t>max</m:t>
                          </m:r>
                        </m:sub>
                      </m:sSub>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ax</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𝑣</m:t>
                              </m:r>
                            </m:e>
                            <m:sub>
                              <m:r>
                                <m:rPr>
                                  <m:sty m:val="p"/>
                                </m:rPr>
                                <a:rPr kumimoji="1" lang="en-US" altLang="ja-JP" sz="1400">
                                  <a:latin typeface="Cambria Math" panose="02040503050406030204" pitchFamily="18" charset="0"/>
                                </a:rPr>
                                <m:t>max</m:t>
                              </m:r>
                            </m:sub>
                          </m:sSub>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r>
                        <a:rPr kumimoji="1" lang="en-US" altLang="ja-JP" sz="1400" i="1">
                          <a:latin typeface="Cambria Math" panose="02040503050406030204" pitchFamily="18" charset="0"/>
                        </a:rPr>
                        <m:t>=</m:t>
                      </m:r>
                      <m:d>
                        <m:dPr>
                          <m:ctrlPr>
                            <a:rPr kumimoji="1" lang="en-US" altLang="ja-JP" sz="1400" i="1">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𝑣</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e>
                      </m:d>
                    </m:oMath>
                  </m:oMathPara>
                </a14:m>
                <a:endParaRPr kumimoji="1" lang="en-US" altLang="ja-JP" sz="1400" b="0" i="1" dirty="0">
                  <a:latin typeface="Cambria Math" panose="02040503050406030204" pitchFamily="18" charset="0"/>
                </a:endParaRPr>
              </a:p>
            </p:txBody>
          </p:sp>
        </mc:Choice>
        <mc:Fallback xmlns="">
          <p:sp>
            <p:nvSpPr>
              <p:cNvPr id="65" name="テキスト ボックス 64">
                <a:extLst>
                  <a:ext uri="{FF2B5EF4-FFF2-40B4-BE49-F238E27FC236}">
                    <a16:creationId xmlns:a16="http://schemas.microsoft.com/office/drawing/2014/main" id="{7811E5C7-04F0-4057-8AB6-65327DE6455E}"/>
                  </a:ext>
                </a:extLst>
              </p:cNvPr>
              <p:cNvSpPr txBox="1">
                <a:spLocks noRot="1" noChangeAspect="1" noMove="1" noResize="1" noEditPoints="1" noAdjustHandles="1" noChangeArrowheads="1" noChangeShapeType="1" noTextEdit="1"/>
              </p:cNvSpPr>
              <p:nvPr/>
            </p:nvSpPr>
            <p:spPr>
              <a:xfrm>
                <a:off x="665671" y="2207808"/>
                <a:ext cx="4202519" cy="307777"/>
              </a:xfrm>
              <a:prstGeom prst="rect">
                <a:avLst/>
              </a:prstGeom>
              <a:blipFill>
                <a:blip r:embed="rId3"/>
                <a:stretch>
                  <a:fillRect b="-7843"/>
                </a:stretch>
              </a:blipFill>
            </p:spPr>
            <p:txBody>
              <a:bodyPr/>
              <a:lstStyle/>
              <a:p>
                <a:r>
                  <a:rPr lang="ja-JP" altLang="en-US">
                    <a:noFill/>
                  </a:rPr>
                  <a:t> </a:t>
                </a:r>
              </a:p>
            </p:txBody>
          </p:sp>
        </mc:Fallback>
      </mc:AlternateContent>
      <p:sp>
        <p:nvSpPr>
          <p:cNvPr id="66" name="テキスト ボックス 65">
            <a:extLst>
              <a:ext uri="{FF2B5EF4-FFF2-40B4-BE49-F238E27FC236}">
                <a16:creationId xmlns:a16="http://schemas.microsoft.com/office/drawing/2014/main" id="{35CE051E-4192-42B0-A491-29E7DBAE67AA}"/>
              </a:ext>
            </a:extLst>
          </p:cNvPr>
          <p:cNvSpPr txBox="1"/>
          <p:nvPr/>
        </p:nvSpPr>
        <p:spPr>
          <a:xfrm>
            <a:off x="5438631" y="2525853"/>
            <a:ext cx="2629927"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実行可能領域に近いとき</a:t>
            </a:r>
            <a:endParaRPr kumimoji="1" lang="en-US" altLang="ja-JP" sz="1600" b="0" i="1" dirty="0">
              <a:latin typeface="Cambria Math" panose="02040503050406030204" pitchFamily="18" charset="0"/>
            </a:endParaRPr>
          </a:p>
        </p:txBody>
      </p:sp>
      <p:sp>
        <p:nvSpPr>
          <p:cNvPr id="67" name="テキスト ボックス 66">
            <a:extLst>
              <a:ext uri="{FF2B5EF4-FFF2-40B4-BE49-F238E27FC236}">
                <a16:creationId xmlns:a16="http://schemas.microsoft.com/office/drawing/2014/main" id="{F2DB0CEE-0EB5-4779-B6B4-3027AD9E1C41}"/>
              </a:ext>
            </a:extLst>
          </p:cNvPr>
          <p:cNvSpPr txBox="1"/>
          <p:nvPr/>
        </p:nvSpPr>
        <p:spPr>
          <a:xfrm>
            <a:off x="6020794" y="3873679"/>
            <a:ext cx="5777631" cy="369332"/>
          </a:xfrm>
          <a:prstGeom prst="rect">
            <a:avLst/>
          </a:prstGeom>
          <a:noFill/>
        </p:spPr>
        <p:txBody>
          <a:bodyPr wrap="square" rtlCol="0">
            <a:spAutoFit/>
          </a:bodyPr>
          <a:lstStyle/>
          <a:p>
            <a:r>
              <a:rPr kumimoji="1" lang="ja-JP" altLang="en-US" b="0" i="1" dirty="0">
                <a:latin typeface="Cambria Math" panose="02040503050406030204" pitchFamily="18" charset="0"/>
              </a:rPr>
              <a:t>提案手法は、下記のルールで正規化を適用して探索する。</a:t>
            </a:r>
            <a:endParaRPr kumimoji="1" lang="en-US" altLang="ja-JP" b="0" i="1" dirty="0">
              <a:latin typeface="Cambria Math" panose="02040503050406030204" pitchFamily="18" charset="0"/>
            </a:endParaRPr>
          </a:p>
        </p:txBody>
      </p:sp>
      <p:sp>
        <p:nvSpPr>
          <p:cNvPr id="68" name="テキスト ボックス 67">
            <a:extLst>
              <a:ext uri="{FF2B5EF4-FFF2-40B4-BE49-F238E27FC236}">
                <a16:creationId xmlns:a16="http://schemas.microsoft.com/office/drawing/2014/main" id="{655D8A97-A415-4D85-83C3-5D2AA3BB1896}"/>
              </a:ext>
            </a:extLst>
          </p:cNvPr>
          <p:cNvSpPr txBox="1"/>
          <p:nvPr/>
        </p:nvSpPr>
        <p:spPr>
          <a:xfrm>
            <a:off x="5792000" y="4323072"/>
            <a:ext cx="5777631"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違反領域にいるとき：各世代の個体群を基準点に反映</a:t>
            </a:r>
            <a:endParaRPr kumimoji="1" lang="en-US" altLang="ja-JP" sz="1600" i="1" dirty="0">
              <a:latin typeface="Cambria Math" panose="02040503050406030204" pitchFamily="18" charset="0"/>
            </a:endParaRPr>
          </a:p>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実行可能解を得た以降：暫定の基準点を固定</a:t>
            </a:r>
            <a:endParaRPr kumimoji="1" lang="en-US" altLang="ja-JP" sz="1600" b="0" i="1" dirty="0">
              <a:latin typeface="Cambria Math" panose="02040503050406030204" pitchFamily="18" charset="0"/>
            </a:endParaRPr>
          </a:p>
        </p:txBody>
      </p:sp>
      <p:sp>
        <p:nvSpPr>
          <p:cNvPr id="69" name="テキスト ボックス 68">
            <a:extLst>
              <a:ext uri="{FF2B5EF4-FFF2-40B4-BE49-F238E27FC236}">
                <a16:creationId xmlns:a16="http://schemas.microsoft.com/office/drawing/2014/main" id="{90CAE7CA-2A7E-4E70-A500-43186B344D8A}"/>
              </a:ext>
            </a:extLst>
          </p:cNvPr>
          <p:cNvSpPr txBox="1"/>
          <p:nvPr/>
        </p:nvSpPr>
        <p:spPr>
          <a:xfrm>
            <a:off x="5652388" y="5104835"/>
            <a:ext cx="5777631" cy="369332"/>
          </a:xfrm>
          <a:prstGeom prst="rect">
            <a:avLst/>
          </a:prstGeom>
          <a:noFill/>
        </p:spPr>
        <p:txBody>
          <a:bodyPr wrap="square" rtlCol="0">
            <a:spAutoFit/>
          </a:bodyPr>
          <a:lstStyle/>
          <a:p>
            <a:pPr algn="ctr"/>
            <a:r>
              <a:rPr kumimoji="1" lang="ja-JP" altLang="en-US" b="0" i="1" dirty="0">
                <a:latin typeface="Cambria Math" panose="02040503050406030204" pitchFamily="18" charset="0"/>
              </a:rPr>
              <a:t>正規化の悪影響</a:t>
            </a:r>
            <a:r>
              <a:rPr kumimoji="1" lang="ja-JP" altLang="en-US" i="1" dirty="0">
                <a:latin typeface="Cambria Math" panose="02040503050406030204" pitchFamily="18" charset="0"/>
              </a:rPr>
              <a:t>を抑制しながら、重み調整を機能させる</a:t>
            </a:r>
            <a:r>
              <a:rPr kumimoji="1" lang="ja-JP" altLang="en-US" b="0" i="1" dirty="0">
                <a:latin typeface="Cambria Math" panose="02040503050406030204" pitchFamily="18" charset="0"/>
              </a:rPr>
              <a:t>。</a:t>
            </a:r>
            <a:endParaRPr kumimoji="1" lang="en-US" altLang="ja-JP" b="0" i="1" dirty="0">
              <a:latin typeface="Cambria Math" panose="02040503050406030204" pitchFamily="18" charset="0"/>
            </a:endParaRPr>
          </a:p>
        </p:txBody>
      </p:sp>
      <p:sp>
        <p:nvSpPr>
          <p:cNvPr id="70" name="テキスト ボックス 69">
            <a:extLst>
              <a:ext uri="{FF2B5EF4-FFF2-40B4-BE49-F238E27FC236}">
                <a16:creationId xmlns:a16="http://schemas.microsoft.com/office/drawing/2014/main" id="{567F7CA9-55F0-403B-8996-C69CF38297DF}"/>
              </a:ext>
            </a:extLst>
          </p:cNvPr>
          <p:cNvSpPr txBox="1"/>
          <p:nvPr/>
        </p:nvSpPr>
        <p:spPr>
          <a:xfrm>
            <a:off x="6407299" y="5497265"/>
            <a:ext cx="4177431" cy="369332"/>
          </a:xfrm>
          <a:prstGeom prst="rect">
            <a:avLst/>
          </a:prstGeom>
          <a:noFill/>
        </p:spPr>
        <p:txBody>
          <a:bodyPr wrap="square" rtlCol="0">
            <a:spAutoFit/>
          </a:bodyPr>
          <a:lstStyle/>
          <a:p>
            <a:pPr algn="ctr"/>
            <a:r>
              <a:rPr kumimoji="1" lang="ja-JP" altLang="en-US" b="0" dirty="0">
                <a:latin typeface="Cambria Math" panose="02040503050406030204" pitchFamily="18" charset="0"/>
              </a:rPr>
              <a:t>（</a:t>
            </a:r>
            <a:r>
              <a:rPr kumimoji="1" lang="en-US" altLang="ja-JP" b="0" dirty="0">
                <a:latin typeface="Cambria Math" panose="02040503050406030204" pitchFamily="18" charset="0"/>
              </a:rPr>
              <a:t>2</a:t>
            </a:r>
            <a:r>
              <a:rPr kumimoji="1" lang="ja-JP" altLang="en-US" b="0" i="1" dirty="0">
                <a:latin typeface="Cambria Math" panose="02040503050406030204" pitchFamily="18" charset="0"/>
              </a:rPr>
              <a:t>月中に電気学会レターに投稿予定）</a:t>
            </a:r>
            <a:endParaRPr kumimoji="1" lang="en-US" altLang="ja-JP" b="0" i="1" dirty="0">
              <a:latin typeface="Cambria Math" panose="02040503050406030204" pitchFamily="18" charset="0"/>
            </a:endParaRPr>
          </a:p>
        </p:txBody>
      </p:sp>
      <p:pic>
        <p:nvPicPr>
          <p:cNvPr id="57" name="図 56">
            <a:extLst>
              <a:ext uri="{FF2B5EF4-FFF2-40B4-BE49-F238E27FC236}">
                <a16:creationId xmlns:a16="http://schemas.microsoft.com/office/drawing/2014/main" id="{916C4FB1-5869-4502-9A23-971AFE95E46C}"/>
              </a:ext>
            </a:extLst>
          </p:cNvPr>
          <p:cNvPicPr>
            <a:picLocks noChangeAspect="1"/>
          </p:cNvPicPr>
          <p:nvPr/>
        </p:nvPicPr>
        <p:blipFill>
          <a:blip r:embed="rId4"/>
          <a:stretch>
            <a:fillRect/>
          </a:stretch>
        </p:blipFill>
        <p:spPr>
          <a:xfrm>
            <a:off x="1054414" y="2676010"/>
            <a:ext cx="3314005" cy="3059473"/>
          </a:xfrm>
          <a:prstGeom prst="rect">
            <a:avLst/>
          </a:prstGeom>
        </p:spPr>
      </p:pic>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F15AA72-80B2-4734-B9E1-4C7F1CEB7972}"/>
                  </a:ext>
                </a:extLst>
              </p:cNvPr>
              <p:cNvSpPr txBox="1"/>
              <p:nvPr/>
            </p:nvSpPr>
            <p:spPr>
              <a:xfrm>
                <a:off x="1764194" y="4494522"/>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oMath>
                  </m:oMathPara>
                </a14:m>
                <a:endParaRPr kumimoji="1" lang="en-US" altLang="ja-JP" sz="1400" b="0" i="1" dirty="0">
                  <a:latin typeface="Cambria Math" panose="02040503050406030204" pitchFamily="18" charset="0"/>
                </a:endParaRPr>
              </a:p>
            </p:txBody>
          </p:sp>
        </mc:Choice>
        <mc:Fallback xmlns="">
          <p:sp>
            <p:nvSpPr>
              <p:cNvPr id="59" name="テキスト ボックス 58">
                <a:extLst>
                  <a:ext uri="{FF2B5EF4-FFF2-40B4-BE49-F238E27FC236}">
                    <a16:creationId xmlns:a16="http://schemas.microsoft.com/office/drawing/2014/main" id="{0F15AA72-80B2-4734-B9E1-4C7F1CEB7972}"/>
                  </a:ext>
                </a:extLst>
              </p:cNvPr>
              <p:cNvSpPr txBox="1">
                <a:spLocks noRot="1" noChangeAspect="1" noMove="1" noResize="1" noEditPoints="1" noAdjustHandles="1" noChangeArrowheads="1" noChangeShapeType="1" noTextEdit="1"/>
              </p:cNvSpPr>
              <p:nvPr/>
            </p:nvSpPr>
            <p:spPr>
              <a:xfrm>
                <a:off x="1764194" y="4494522"/>
                <a:ext cx="645631"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97C1DE-C7BE-4F73-BBAC-41AA3E396176}"/>
                  </a:ext>
                </a:extLst>
              </p:cNvPr>
              <p:cNvSpPr txBox="1"/>
              <p:nvPr/>
            </p:nvSpPr>
            <p:spPr>
              <a:xfrm>
                <a:off x="3516794" y="3526521"/>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max</m:t>
                          </m:r>
                        </m:sub>
                      </m:sSub>
                    </m:oMath>
                  </m:oMathPara>
                </a14:m>
                <a:endParaRPr kumimoji="1" lang="en-US" altLang="ja-JP" sz="1400" b="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97C1DE-C7BE-4F73-BBAC-41AA3E396176}"/>
                  </a:ext>
                </a:extLst>
              </p:cNvPr>
              <p:cNvSpPr txBox="1">
                <a:spLocks noRot="1" noChangeAspect="1" noMove="1" noResize="1" noEditPoints="1" noAdjustHandles="1" noChangeArrowheads="1" noChangeShapeType="1" noTextEdit="1"/>
              </p:cNvSpPr>
              <p:nvPr/>
            </p:nvSpPr>
            <p:spPr>
              <a:xfrm>
                <a:off x="3516794" y="3526521"/>
                <a:ext cx="645631" cy="307777"/>
              </a:xfrm>
              <a:prstGeom prst="rect">
                <a:avLst/>
              </a:prstGeom>
              <a:blipFill>
                <a:blip r:embed="rId6"/>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99E6D0B2-4198-4884-8263-82276107E908}"/>
              </a:ext>
            </a:extLst>
          </p:cNvPr>
          <p:cNvSpPr txBox="1"/>
          <p:nvPr/>
        </p:nvSpPr>
        <p:spPr>
          <a:xfrm>
            <a:off x="8068558" y="1684588"/>
            <a:ext cx="3034412" cy="830997"/>
          </a:xfrm>
          <a:prstGeom prst="rect">
            <a:avLst/>
          </a:prstGeom>
          <a:noFill/>
        </p:spPr>
        <p:txBody>
          <a:bodyPr wrap="square" rtlCol="0">
            <a:spAutoFit/>
          </a:bodyPr>
          <a:lstStyle/>
          <a:p>
            <a:r>
              <a:rPr kumimoji="1" lang="ja-JP" altLang="en-US" sz="1600" i="1" dirty="0">
                <a:latin typeface="Cambria Math" panose="02040503050406030204" pitchFamily="18" charset="0"/>
              </a:rPr>
              <a:t>暫定の個体群の情報を基準点に反映させて、スケール差に適応しようとするほうが良い</a:t>
            </a:r>
            <a:endParaRPr kumimoji="1" lang="en-US" altLang="ja-JP" sz="1600" i="1" dirty="0">
              <a:latin typeface="Cambria Math" panose="02040503050406030204" pitchFamily="18" charset="0"/>
            </a:endParaRPr>
          </a:p>
        </p:txBody>
      </p:sp>
      <p:sp>
        <p:nvSpPr>
          <p:cNvPr id="63" name="テキスト ボックス 62">
            <a:extLst>
              <a:ext uri="{FF2B5EF4-FFF2-40B4-BE49-F238E27FC236}">
                <a16:creationId xmlns:a16="http://schemas.microsoft.com/office/drawing/2014/main" id="{585B468B-E909-4E3D-B869-DFA5868BC2FE}"/>
              </a:ext>
            </a:extLst>
          </p:cNvPr>
          <p:cNvSpPr txBox="1"/>
          <p:nvPr/>
        </p:nvSpPr>
        <p:spPr>
          <a:xfrm>
            <a:off x="8051999" y="2568822"/>
            <a:ext cx="4140001" cy="830997"/>
          </a:xfrm>
          <a:prstGeom prst="rect">
            <a:avLst/>
          </a:prstGeom>
          <a:noFill/>
        </p:spPr>
        <p:txBody>
          <a:bodyPr wrap="square" rtlCol="0">
            <a:spAutoFit/>
          </a:bodyPr>
          <a:lstStyle/>
          <a:p>
            <a:r>
              <a:rPr kumimoji="1" lang="ja-JP" altLang="en-US" sz="1600" i="1" dirty="0">
                <a:latin typeface="Cambria Math" panose="02040503050406030204" pitchFamily="18" charset="0"/>
              </a:rPr>
              <a:t>基準点はすでにスケール差に適応しているため、個体群の微小な変動を反映する必要は無い（むしろ反映すると、角度が激しく動く）</a:t>
            </a:r>
            <a:endParaRPr kumimoji="1" lang="en-US" altLang="ja-JP" sz="1600" b="0" i="1" dirty="0">
              <a:latin typeface="Cambria Math" panose="02040503050406030204" pitchFamily="18" charset="0"/>
            </a:endParaRPr>
          </a:p>
        </p:txBody>
      </p:sp>
      <p:sp>
        <p:nvSpPr>
          <p:cNvPr id="71" name="テキスト ボックス 70">
            <a:extLst>
              <a:ext uri="{FF2B5EF4-FFF2-40B4-BE49-F238E27FC236}">
                <a16:creationId xmlns:a16="http://schemas.microsoft.com/office/drawing/2014/main" id="{EA4FDAAF-BD1B-4E25-8B24-FA9D09F4675C}"/>
              </a:ext>
            </a:extLst>
          </p:cNvPr>
          <p:cNvSpPr txBox="1"/>
          <p:nvPr/>
        </p:nvSpPr>
        <p:spPr>
          <a:xfrm>
            <a:off x="5438631" y="1674320"/>
            <a:ext cx="2809977"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実行可能領域から遠いとき</a:t>
            </a:r>
            <a:endParaRPr kumimoji="1" lang="en-US" altLang="ja-JP" sz="1600" b="0" i="1" dirty="0">
              <a:latin typeface="Cambria Math" panose="02040503050406030204" pitchFamily="18" charset="0"/>
            </a:endParaRPr>
          </a:p>
        </p:txBody>
      </p:sp>
    </p:spTree>
    <p:extLst>
      <p:ext uri="{BB962C8B-B14F-4D97-AF65-F5344CB8AC3E}">
        <p14:creationId xmlns:p14="http://schemas.microsoft.com/office/powerpoint/2010/main" val="4250058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探索性能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正規化の方法について、修論をまとめている</a:t>
            </a:r>
            <a:r>
              <a:rPr lang="ja-JP" altLang="en-US" dirty="0"/>
              <a:t>（</a:t>
            </a:r>
            <a:r>
              <a:rPr lang="en-US" altLang="ja-JP" dirty="0"/>
              <a:t>3</a:t>
            </a:r>
            <a:r>
              <a:rPr lang="ja-JP" altLang="en-US" dirty="0"/>
              <a:t>月で修了予定）</a:t>
            </a:r>
            <a:r>
              <a:rPr lang="ja-JP" altLang="en-US" sz="2800" dirty="0"/>
              <a:t>。</a:t>
            </a:r>
            <a:endParaRPr lang="en-US" altLang="ja-JP" sz="2800" dirty="0"/>
          </a:p>
        </p:txBody>
      </p:sp>
      <p:sp>
        <p:nvSpPr>
          <p:cNvPr id="95" name="テキスト ボックス 94">
            <a:extLst>
              <a:ext uri="{FF2B5EF4-FFF2-40B4-BE49-F238E27FC236}">
                <a16:creationId xmlns:a16="http://schemas.microsoft.com/office/drawing/2014/main" id="{44341ACA-4F5F-45E5-BFD7-E26B2C9018EB}"/>
              </a:ext>
            </a:extLst>
          </p:cNvPr>
          <p:cNvSpPr txBox="1"/>
          <p:nvPr/>
        </p:nvSpPr>
        <p:spPr>
          <a:xfrm>
            <a:off x="8082417" y="2322456"/>
            <a:ext cx="1080745" cy="369332"/>
          </a:xfrm>
          <a:prstGeom prst="rect">
            <a:avLst/>
          </a:prstGeom>
          <a:noFill/>
        </p:spPr>
        <p:txBody>
          <a:bodyPr wrap="none" rtlCol="0">
            <a:spAutoFit/>
          </a:bodyPr>
          <a:lstStyle/>
          <a:p>
            <a:r>
              <a:rPr kumimoji="1" lang="en-US" altLang="ja-JP" dirty="0"/>
              <a:t>f</a:t>
            </a:r>
            <a:r>
              <a:rPr kumimoji="1" lang="ja-JP" altLang="en-US" dirty="0"/>
              <a:t>だけ倍数</a:t>
            </a:r>
          </a:p>
        </p:txBody>
      </p:sp>
      <p:pic>
        <p:nvPicPr>
          <p:cNvPr id="5" name="図 4">
            <a:extLst>
              <a:ext uri="{FF2B5EF4-FFF2-40B4-BE49-F238E27FC236}">
                <a16:creationId xmlns:a16="http://schemas.microsoft.com/office/drawing/2014/main" id="{9D31AEF8-D7A5-48A6-8CE1-B86BAB9A210C}"/>
              </a:ext>
            </a:extLst>
          </p:cNvPr>
          <p:cNvPicPr>
            <a:picLocks noChangeAspect="1"/>
          </p:cNvPicPr>
          <p:nvPr/>
        </p:nvPicPr>
        <p:blipFill>
          <a:blip r:embed="rId2"/>
          <a:stretch>
            <a:fillRect/>
          </a:stretch>
        </p:blipFill>
        <p:spPr>
          <a:xfrm>
            <a:off x="478430" y="2691788"/>
            <a:ext cx="5084170" cy="2194606"/>
          </a:xfrm>
          <a:prstGeom prst="rect">
            <a:avLst/>
          </a:prstGeom>
        </p:spPr>
      </p:pic>
      <p:pic>
        <p:nvPicPr>
          <p:cNvPr id="7" name="図 6">
            <a:extLst>
              <a:ext uri="{FF2B5EF4-FFF2-40B4-BE49-F238E27FC236}">
                <a16:creationId xmlns:a16="http://schemas.microsoft.com/office/drawing/2014/main" id="{FD497941-C794-4FFC-A557-BD2A0D06E59E}"/>
              </a:ext>
            </a:extLst>
          </p:cNvPr>
          <p:cNvPicPr>
            <a:picLocks noChangeAspect="1"/>
          </p:cNvPicPr>
          <p:nvPr/>
        </p:nvPicPr>
        <p:blipFill>
          <a:blip r:embed="rId3"/>
          <a:stretch>
            <a:fillRect/>
          </a:stretch>
        </p:blipFill>
        <p:spPr>
          <a:xfrm>
            <a:off x="5920376" y="2801038"/>
            <a:ext cx="5012172" cy="2085356"/>
          </a:xfrm>
          <a:prstGeom prst="rect">
            <a:avLst/>
          </a:prstGeom>
        </p:spPr>
      </p:pic>
      <p:sp>
        <p:nvSpPr>
          <p:cNvPr id="25" name="テキスト ボックス 24">
            <a:extLst>
              <a:ext uri="{FF2B5EF4-FFF2-40B4-BE49-F238E27FC236}">
                <a16:creationId xmlns:a16="http://schemas.microsoft.com/office/drawing/2014/main" id="{EBC86665-68B8-44F0-ABE9-65625CC96B60}"/>
              </a:ext>
            </a:extLst>
          </p:cNvPr>
          <p:cNvSpPr txBox="1"/>
          <p:nvPr/>
        </p:nvSpPr>
        <p:spPr>
          <a:xfrm>
            <a:off x="2729367" y="2272310"/>
            <a:ext cx="1144865" cy="369332"/>
          </a:xfrm>
          <a:prstGeom prst="rect">
            <a:avLst/>
          </a:prstGeom>
          <a:noFill/>
        </p:spPr>
        <p:txBody>
          <a:bodyPr wrap="none" rtlCol="0">
            <a:spAutoFit/>
          </a:bodyPr>
          <a:lstStyle/>
          <a:p>
            <a:r>
              <a:rPr kumimoji="1" lang="en-US" altLang="ja-JP" dirty="0"/>
              <a:t>g</a:t>
            </a:r>
            <a:r>
              <a:rPr kumimoji="1" lang="ja-JP" altLang="en-US" dirty="0"/>
              <a:t>だけ倍数</a:t>
            </a:r>
          </a:p>
        </p:txBody>
      </p:sp>
    </p:spTree>
    <p:extLst>
      <p:ext uri="{BB962C8B-B14F-4D97-AF65-F5344CB8AC3E}">
        <p14:creationId xmlns:p14="http://schemas.microsoft.com/office/powerpoint/2010/main" val="1788663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841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獲得済の可能解を生かした正規化方法・重み調整が必要だと考えられる。</a:t>
                </a:r>
                <a:endParaRPr lang="en-US" altLang="ja-JP" sz="2800" dirty="0"/>
              </a:p>
              <a:p>
                <a:pPr lvl="1">
                  <a:defRPr/>
                </a:pPr>
                <a:r>
                  <a:rPr lang="ja-JP" altLang="en-US" sz="2400" dirty="0"/>
                  <a:t>元の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空間において、パレートフロンティアの目標部位に向かう選択圧を発生させる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84182"/>
                <a:ext cx="11509002" cy="587433"/>
              </a:xfrm>
              <a:prstGeom prst="rect">
                <a:avLst/>
              </a:prstGeom>
              <a:blipFill>
                <a:blip r:embed="rId2"/>
                <a:stretch>
                  <a:fillRect l="-953" t="-18557" b="-90722"/>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5653169" y="3729049"/>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3EE27588-DB24-4385-9352-BEF49B9CC977}"/>
              </a:ext>
            </a:extLst>
          </p:cNvPr>
          <p:cNvSpPr txBox="1"/>
          <p:nvPr/>
        </p:nvSpPr>
        <p:spPr>
          <a:xfrm>
            <a:off x="3169557" y="2175147"/>
            <a:ext cx="5583847" cy="400110"/>
          </a:xfrm>
          <a:prstGeom prst="rect">
            <a:avLst/>
          </a:prstGeom>
          <a:noFill/>
        </p:spPr>
        <p:txBody>
          <a:bodyPr wrap="square" rtlCol="0">
            <a:spAutoFit/>
          </a:bodyPr>
          <a:lstStyle/>
          <a:p>
            <a:pPr algn="ctr"/>
            <a:r>
              <a:rPr kumimoji="1" lang="ja-JP" altLang="en-US" sz="2000" dirty="0"/>
              <a:t>正規化による個体群配置・選択圧力の変化</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grpSp>
        <p:nvGrpSpPr>
          <p:cNvPr id="127" name="グループ化 126">
            <a:extLst>
              <a:ext uri="{FF2B5EF4-FFF2-40B4-BE49-F238E27FC236}">
                <a16:creationId xmlns:a16="http://schemas.microsoft.com/office/drawing/2014/main" id="{825C691F-B272-4686-8C41-9C1EA74BF964}"/>
              </a:ext>
            </a:extLst>
          </p:cNvPr>
          <p:cNvGrpSpPr/>
          <p:nvPr/>
        </p:nvGrpSpPr>
        <p:grpSpPr>
          <a:xfrm>
            <a:off x="745144" y="2758623"/>
            <a:ext cx="3836505" cy="3301940"/>
            <a:chOff x="697519" y="2863398"/>
            <a:chExt cx="3836505" cy="3301940"/>
          </a:xfrm>
        </p:grpSpPr>
        <p:pic>
          <p:nvPicPr>
            <p:cNvPr id="17" name="図 16">
              <a:extLst>
                <a:ext uri="{FF2B5EF4-FFF2-40B4-BE49-F238E27FC236}">
                  <a16:creationId xmlns:a16="http://schemas.microsoft.com/office/drawing/2014/main" id="{EA0158FD-F36D-41D1-A2E6-3D6FB7A0D761}"/>
                </a:ext>
              </a:extLst>
            </p:cNvPr>
            <p:cNvPicPr>
              <a:picLocks noChangeAspect="1"/>
            </p:cNvPicPr>
            <p:nvPr/>
          </p:nvPicPr>
          <p:blipFill rotWithShape="1">
            <a:blip r:embed="rId3"/>
            <a:srcRect t="14219" r="47888"/>
            <a:stretch/>
          </p:blipFill>
          <p:spPr>
            <a:xfrm>
              <a:off x="1068763" y="3245362"/>
              <a:ext cx="2839733" cy="29199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697519" y="2863398"/>
                  <a:ext cx="3836505"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697519" y="2863398"/>
                  <a:ext cx="3836505"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11" name="正方形/長方形 10">
              <a:extLst>
                <a:ext uri="{FF2B5EF4-FFF2-40B4-BE49-F238E27FC236}">
                  <a16:creationId xmlns:a16="http://schemas.microsoft.com/office/drawing/2014/main" id="{14A0EEAB-289F-4E6A-A344-73C82308ECED}"/>
                </a:ext>
              </a:extLst>
            </p:cNvPr>
            <p:cNvSpPr/>
            <p:nvPr/>
          </p:nvSpPr>
          <p:spPr>
            <a:xfrm>
              <a:off x="2806909" y="3544861"/>
              <a:ext cx="1297620" cy="158567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78AD76E-C27C-4CB9-98D2-A327308DEC34}"/>
                </a:ext>
              </a:extLst>
            </p:cNvPr>
            <p:cNvSpPr/>
            <p:nvPr/>
          </p:nvSpPr>
          <p:spPr>
            <a:xfrm>
              <a:off x="2760089" y="34698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23F63959-380A-4A93-8EFA-9E941B8FD41E}"/>
                </a:ext>
              </a:extLst>
            </p:cNvPr>
            <p:cNvCxnSpPr>
              <a:cxnSpLocks/>
              <a:stCxn id="28" idx="4"/>
            </p:cNvCxnSpPr>
            <p:nvPr/>
          </p:nvCxnSpPr>
          <p:spPr>
            <a:xfrm flipH="1">
              <a:off x="2785511" y="3613836"/>
              <a:ext cx="46578" cy="191872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984C8DF5-8C14-4D3B-930C-77680690482F}"/>
                </a:ext>
              </a:extLst>
            </p:cNvPr>
            <p:cNvSpPr/>
            <p:nvPr/>
          </p:nvSpPr>
          <p:spPr>
            <a:xfrm>
              <a:off x="3226814" y="36603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40CFD74-5063-44DA-871C-94EF149A770A}"/>
                </a:ext>
              </a:extLst>
            </p:cNvPr>
            <p:cNvSpPr/>
            <p:nvPr/>
          </p:nvSpPr>
          <p:spPr>
            <a:xfrm>
              <a:off x="3569714" y="40699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346A84F-F6C8-4B96-87E9-3DA8B81817D4}"/>
                </a:ext>
              </a:extLst>
            </p:cNvPr>
            <p:cNvSpPr/>
            <p:nvPr/>
          </p:nvSpPr>
          <p:spPr>
            <a:xfrm>
              <a:off x="3812503" y="451758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BD59C7A-5127-4205-84B0-A798D15FD52A}"/>
                </a:ext>
              </a:extLst>
            </p:cNvPr>
            <p:cNvSpPr/>
            <p:nvPr/>
          </p:nvSpPr>
          <p:spPr>
            <a:xfrm>
              <a:off x="4041103" y="50605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38C12507-A0B0-4AEC-B806-2309ABE39CC1}"/>
                </a:ext>
              </a:extLst>
            </p:cNvPr>
            <p:cNvCxnSpPr>
              <a:cxnSpLocks/>
              <a:stCxn id="44" idx="3"/>
            </p:cNvCxnSpPr>
            <p:nvPr/>
          </p:nvCxnSpPr>
          <p:spPr>
            <a:xfrm flipH="1">
              <a:off x="2667526" y="3783248"/>
              <a:ext cx="580376" cy="165941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2B74527-BC63-4A88-BD7B-1DFCC2953846}"/>
                </a:ext>
              </a:extLst>
            </p:cNvPr>
            <p:cNvCxnSpPr>
              <a:cxnSpLocks/>
              <a:stCxn id="45" idx="3"/>
            </p:cNvCxnSpPr>
            <p:nvPr/>
          </p:nvCxnSpPr>
          <p:spPr>
            <a:xfrm flipH="1">
              <a:off x="2568544" y="4192823"/>
              <a:ext cx="1022258" cy="120787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0D73E56-9781-4DF6-A87D-C7DC0DCBC6B2}"/>
                </a:ext>
              </a:extLst>
            </p:cNvPr>
            <p:cNvCxnSpPr>
              <a:cxnSpLocks/>
              <a:stCxn id="46" idx="3"/>
            </p:cNvCxnSpPr>
            <p:nvPr/>
          </p:nvCxnSpPr>
          <p:spPr>
            <a:xfrm flipH="1">
              <a:off x="2433613" y="4640498"/>
              <a:ext cx="1399978" cy="66905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7DB29E5B-1C37-480C-A4A5-2124F4EC2ED6}"/>
                </a:ext>
              </a:extLst>
            </p:cNvPr>
            <p:cNvCxnSpPr>
              <a:cxnSpLocks/>
            </p:cNvCxnSpPr>
            <p:nvPr/>
          </p:nvCxnSpPr>
          <p:spPr>
            <a:xfrm flipH="1">
              <a:off x="2265066" y="5130261"/>
              <a:ext cx="1778033" cy="1290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9" name="グループ化 108">
            <a:extLst>
              <a:ext uri="{FF2B5EF4-FFF2-40B4-BE49-F238E27FC236}">
                <a16:creationId xmlns:a16="http://schemas.microsoft.com/office/drawing/2014/main" id="{94EDA40E-C9D9-4DEA-B32F-FFE784E00606}"/>
              </a:ext>
            </a:extLst>
          </p:cNvPr>
          <p:cNvGrpSpPr/>
          <p:nvPr/>
        </p:nvGrpSpPr>
        <p:grpSpPr>
          <a:xfrm>
            <a:off x="6992144" y="2758623"/>
            <a:ext cx="3679518" cy="3184315"/>
            <a:chOff x="845099" y="2901626"/>
            <a:chExt cx="3679518" cy="3184315"/>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1760492" y="2901626"/>
                  <a:ext cx="2739631" cy="369332"/>
                </a:xfrm>
                <a:prstGeom prst="rect">
                  <a:avLst/>
                </a:prstGeom>
                <a:noFill/>
              </p:spPr>
              <p:txBody>
                <a:bodyPr wrap="square" rtlCol="0">
                  <a:spAutoFit/>
                </a:bodyPr>
                <a:lstStyle/>
                <a:p>
                  <a:pPr algn="ctr"/>
                  <a14:m>
                    <m:oMath xmlns:m="http://schemas.openxmlformats.org/officeDocument/2006/math">
                      <m:r>
                        <a:rPr lang="en-US" altLang="ja-JP" b="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m:t>
                      </m:r>
                    </m:oMath>
                  </a14:m>
                  <a:r>
                    <a:rPr lang="ja-JP" altLang="en-US" dirty="0"/>
                    <a:t>空間</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1760492" y="2901626"/>
                  <a:ext cx="2739631"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CF63F1C2-AC1E-45F2-88C9-301FCC78C6FB}"/>
                </a:ext>
              </a:extLst>
            </p:cNvPr>
            <p:cNvCxnSpPr>
              <a:cxnSpLocks/>
            </p:cNvCxnSpPr>
            <p:nvPr/>
          </p:nvCxnSpPr>
          <p:spPr>
            <a:xfrm flipV="1">
              <a:off x="2004617" y="3383747"/>
              <a:ext cx="0" cy="23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FB54D191-C93A-4D4E-95BB-847734CC823B}"/>
                </a:ext>
              </a:extLst>
            </p:cNvPr>
            <p:cNvCxnSpPr>
              <a:cxnSpLocks/>
            </p:cNvCxnSpPr>
            <p:nvPr/>
          </p:nvCxnSpPr>
          <p:spPr>
            <a:xfrm>
              <a:off x="2004617" y="5711695"/>
              <a:ext cx="252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CA8E32AB-9CEF-4F31-8C3F-C6E61447A905}"/>
                    </a:ext>
                  </a:extLst>
                </p:cNvPr>
                <p:cNvSpPr txBox="1"/>
                <p:nvPr/>
              </p:nvSpPr>
              <p:spPr>
                <a:xfrm>
                  <a:off x="2653984" y="5747387"/>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3" name="テキスト ボックス 62">
                  <a:extLst>
                    <a:ext uri="{FF2B5EF4-FFF2-40B4-BE49-F238E27FC236}">
                      <a16:creationId xmlns:a16="http://schemas.microsoft.com/office/drawing/2014/main" id="{CA8E32AB-9CEF-4F31-8C3F-C6E61447A905}"/>
                    </a:ext>
                  </a:extLst>
                </p:cNvPr>
                <p:cNvSpPr txBox="1">
                  <a:spLocks noRot="1" noChangeAspect="1" noMove="1" noResize="1" noEditPoints="1" noAdjustHandles="1" noChangeArrowheads="1" noChangeShapeType="1" noTextEdit="1"/>
                </p:cNvSpPr>
                <p:nvPr/>
              </p:nvSpPr>
              <p:spPr>
                <a:xfrm>
                  <a:off x="2653984" y="5747387"/>
                  <a:ext cx="1110954" cy="338554"/>
                </a:xfrm>
                <a:prstGeom prst="rect">
                  <a:avLst/>
                </a:prstGeom>
                <a:blipFill>
                  <a:blip r:embed="rId6"/>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AEE4A539-76DA-43C1-9A3C-248AE8EDC92B}"/>
                    </a:ext>
                  </a:extLst>
                </p:cNvPr>
                <p:cNvSpPr txBox="1"/>
                <p:nvPr/>
              </p:nvSpPr>
              <p:spPr>
                <a:xfrm>
                  <a:off x="845099" y="4403766"/>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4" name="テキスト ボックス 63">
                  <a:extLst>
                    <a:ext uri="{FF2B5EF4-FFF2-40B4-BE49-F238E27FC236}">
                      <a16:creationId xmlns:a16="http://schemas.microsoft.com/office/drawing/2014/main" id="{AEE4A539-76DA-43C1-9A3C-248AE8EDC92B}"/>
                    </a:ext>
                  </a:extLst>
                </p:cNvPr>
                <p:cNvSpPr txBox="1">
                  <a:spLocks noRot="1" noChangeAspect="1" noMove="1" noResize="1" noEditPoints="1" noAdjustHandles="1" noChangeArrowheads="1" noChangeShapeType="1" noTextEdit="1"/>
                </p:cNvSpPr>
                <p:nvPr/>
              </p:nvSpPr>
              <p:spPr>
                <a:xfrm>
                  <a:off x="845099" y="4403766"/>
                  <a:ext cx="1110954" cy="338554"/>
                </a:xfrm>
                <a:prstGeom prst="rect">
                  <a:avLst/>
                </a:prstGeom>
                <a:blipFill>
                  <a:blip r:embed="rId7"/>
                  <a:stretch>
                    <a:fillRect t="-5455" b="-23636"/>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29326D89-D7CB-4A20-A281-0B3CCA02D54C}"/>
                </a:ext>
              </a:extLst>
            </p:cNvPr>
            <p:cNvSpPr txBox="1"/>
            <p:nvPr/>
          </p:nvSpPr>
          <p:spPr>
            <a:xfrm>
              <a:off x="1832768" y="574738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6" name="テキスト ボックス 65">
              <a:extLst>
                <a:ext uri="{FF2B5EF4-FFF2-40B4-BE49-F238E27FC236}">
                  <a16:creationId xmlns:a16="http://schemas.microsoft.com/office/drawing/2014/main" id="{353A696A-4304-43B3-A5B1-30D3D9ED3BAC}"/>
                </a:ext>
              </a:extLst>
            </p:cNvPr>
            <p:cNvSpPr txBox="1"/>
            <p:nvPr/>
          </p:nvSpPr>
          <p:spPr>
            <a:xfrm>
              <a:off x="1585406" y="5481996"/>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7" name="テキスト ボックス 66">
              <a:extLst>
                <a:ext uri="{FF2B5EF4-FFF2-40B4-BE49-F238E27FC236}">
                  <a16:creationId xmlns:a16="http://schemas.microsoft.com/office/drawing/2014/main" id="{46ACCF1E-D3FE-4B13-9CF2-6B5B63B1205E}"/>
                </a:ext>
              </a:extLst>
            </p:cNvPr>
            <p:cNvSpPr txBox="1"/>
            <p:nvPr/>
          </p:nvSpPr>
          <p:spPr>
            <a:xfrm>
              <a:off x="1588720" y="3560565"/>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68" name="テキスト ボックス 67">
              <a:extLst>
                <a:ext uri="{FF2B5EF4-FFF2-40B4-BE49-F238E27FC236}">
                  <a16:creationId xmlns:a16="http://schemas.microsoft.com/office/drawing/2014/main" id="{0C24D8C2-08B5-4E3E-8ACF-F429B7F3C4EC}"/>
                </a:ext>
              </a:extLst>
            </p:cNvPr>
            <p:cNvSpPr txBox="1"/>
            <p:nvPr/>
          </p:nvSpPr>
          <p:spPr>
            <a:xfrm>
              <a:off x="4079011" y="5747387"/>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88" name="楕円 87">
              <a:extLst>
                <a:ext uri="{FF2B5EF4-FFF2-40B4-BE49-F238E27FC236}">
                  <a16:creationId xmlns:a16="http://schemas.microsoft.com/office/drawing/2014/main" id="{3BABFDDB-B519-4649-8D8D-B17C3F27E637}"/>
                </a:ext>
              </a:extLst>
            </p:cNvPr>
            <p:cNvSpPr/>
            <p:nvPr/>
          </p:nvSpPr>
          <p:spPr>
            <a:xfrm>
              <a:off x="1915079" y="359252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8CFD4827-C593-47FF-92E0-F607DBC5AB43}"/>
                </a:ext>
              </a:extLst>
            </p:cNvPr>
            <p:cNvSpPr/>
            <p:nvPr/>
          </p:nvSpPr>
          <p:spPr>
            <a:xfrm>
              <a:off x="2777905" y="379950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A33AA9B0-FBDB-4ED1-8638-114483CA41C1}"/>
                </a:ext>
              </a:extLst>
            </p:cNvPr>
            <p:cNvSpPr/>
            <p:nvPr/>
          </p:nvSpPr>
          <p:spPr>
            <a:xfrm>
              <a:off x="3474644" y="420508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F46E11D-22FA-4D61-83B5-97D557652EB0}"/>
                </a:ext>
              </a:extLst>
            </p:cNvPr>
            <p:cNvSpPr/>
            <p:nvPr/>
          </p:nvSpPr>
          <p:spPr>
            <a:xfrm>
              <a:off x="3947208" y="4803564"/>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44C30765-FED7-44C4-8A2E-D17E1D1ECE58}"/>
                </a:ext>
              </a:extLst>
            </p:cNvPr>
            <p:cNvSpPr/>
            <p:nvPr/>
          </p:nvSpPr>
          <p:spPr>
            <a:xfrm>
              <a:off x="4190677" y="562256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矢印コネクタ 92">
              <a:extLst>
                <a:ext uri="{FF2B5EF4-FFF2-40B4-BE49-F238E27FC236}">
                  <a16:creationId xmlns:a16="http://schemas.microsoft.com/office/drawing/2014/main" id="{95452626-D393-4AC0-86C4-DC271A21A9AC}"/>
                </a:ext>
              </a:extLst>
            </p:cNvPr>
            <p:cNvCxnSpPr>
              <a:cxnSpLocks/>
              <a:stCxn id="88" idx="4"/>
            </p:cNvCxnSpPr>
            <p:nvPr/>
          </p:nvCxnSpPr>
          <p:spPr>
            <a:xfrm>
              <a:off x="1987079" y="3736529"/>
              <a:ext cx="0" cy="198301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82DF23D5-EF23-4199-AB8B-65041444C841}"/>
                </a:ext>
              </a:extLst>
            </p:cNvPr>
            <p:cNvCxnSpPr>
              <a:cxnSpLocks/>
              <a:stCxn id="92" idx="2"/>
            </p:cNvCxnSpPr>
            <p:nvPr/>
          </p:nvCxnSpPr>
          <p:spPr>
            <a:xfrm flipH="1">
              <a:off x="1943119" y="5694561"/>
              <a:ext cx="2247558" cy="1559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2FC73EEE-3807-455B-8674-C1225837BF5A}"/>
                </a:ext>
              </a:extLst>
            </p:cNvPr>
            <p:cNvCxnSpPr>
              <a:cxnSpLocks/>
              <a:stCxn id="89" idx="3"/>
              <a:endCxn id="65" idx="0"/>
            </p:cNvCxnSpPr>
            <p:nvPr/>
          </p:nvCxnSpPr>
          <p:spPr>
            <a:xfrm flipH="1">
              <a:off x="2016435" y="3922413"/>
              <a:ext cx="782558" cy="182497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5DFC3287-8C6E-476D-8B77-43FA7D7BB622}"/>
                </a:ext>
              </a:extLst>
            </p:cNvPr>
            <p:cNvCxnSpPr>
              <a:cxnSpLocks/>
              <a:stCxn id="90" idx="3"/>
              <a:endCxn id="65" idx="0"/>
            </p:cNvCxnSpPr>
            <p:nvPr/>
          </p:nvCxnSpPr>
          <p:spPr>
            <a:xfrm flipH="1">
              <a:off x="2016435" y="4327999"/>
              <a:ext cx="1479297" cy="141938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C358E643-256F-4FAF-B1DF-F72CF1F172D1}"/>
                </a:ext>
              </a:extLst>
            </p:cNvPr>
            <p:cNvCxnSpPr>
              <a:cxnSpLocks/>
              <a:stCxn id="91" idx="3"/>
              <a:endCxn id="65" idx="0"/>
            </p:cNvCxnSpPr>
            <p:nvPr/>
          </p:nvCxnSpPr>
          <p:spPr>
            <a:xfrm flipH="1">
              <a:off x="2016435" y="4926476"/>
              <a:ext cx="1951861" cy="820911"/>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1" name="二等辺三角形 110">
            <a:extLst>
              <a:ext uri="{FF2B5EF4-FFF2-40B4-BE49-F238E27FC236}">
                <a16:creationId xmlns:a16="http://schemas.microsoft.com/office/drawing/2014/main" id="{CE6E9452-06E5-4211-9AFB-601D1A9DB8EA}"/>
              </a:ext>
            </a:extLst>
          </p:cNvPr>
          <p:cNvSpPr/>
          <p:nvPr/>
        </p:nvSpPr>
        <p:spPr>
          <a:xfrm rot="16200000">
            <a:off x="5624448" y="4685184"/>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2" name="テキスト ボックス 111">
            <a:extLst>
              <a:ext uri="{FF2B5EF4-FFF2-40B4-BE49-F238E27FC236}">
                <a16:creationId xmlns:a16="http://schemas.microsoft.com/office/drawing/2014/main" id="{AD084315-7D57-4C69-B85E-7849EE5096C9}"/>
              </a:ext>
            </a:extLst>
          </p:cNvPr>
          <p:cNvSpPr txBox="1"/>
          <p:nvPr/>
        </p:nvSpPr>
        <p:spPr>
          <a:xfrm>
            <a:off x="4886334" y="3306721"/>
            <a:ext cx="1957104" cy="369332"/>
          </a:xfrm>
          <a:prstGeom prst="rect">
            <a:avLst/>
          </a:prstGeom>
          <a:noFill/>
        </p:spPr>
        <p:txBody>
          <a:bodyPr wrap="square" rtlCol="0">
            <a:spAutoFit/>
          </a:bodyPr>
          <a:lstStyle/>
          <a:p>
            <a:pPr algn="ctr"/>
            <a:r>
              <a:rPr lang="ja-JP" altLang="en-US" b="1" dirty="0"/>
              <a:t>個体群の正規化</a:t>
            </a:r>
            <a:endParaRPr kumimoji="1" lang="ja-JP" altLang="en-US" b="1" dirty="0"/>
          </a:p>
        </p:txBody>
      </p:sp>
      <p:sp>
        <p:nvSpPr>
          <p:cNvPr id="113" name="テキスト ボックス 112">
            <a:extLst>
              <a:ext uri="{FF2B5EF4-FFF2-40B4-BE49-F238E27FC236}">
                <a16:creationId xmlns:a16="http://schemas.microsoft.com/office/drawing/2014/main" id="{DEF539AF-B46C-4ABD-AB3D-90809423B440}"/>
              </a:ext>
            </a:extLst>
          </p:cNvPr>
          <p:cNvSpPr txBox="1"/>
          <p:nvPr/>
        </p:nvSpPr>
        <p:spPr>
          <a:xfrm>
            <a:off x="4968409" y="5250769"/>
            <a:ext cx="1957104" cy="369332"/>
          </a:xfrm>
          <a:prstGeom prst="rect">
            <a:avLst/>
          </a:prstGeom>
          <a:noFill/>
        </p:spPr>
        <p:txBody>
          <a:bodyPr wrap="square" rtlCol="0">
            <a:spAutoFit/>
          </a:bodyPr>
          <a:lstStyle/>
          <a:p>
            <a:pPr algn="ctr"/>
            <a:r>
              <a:rPr lang="ja-JP" altLang="en-US" b="1" dirty="0"/>
              <a:t>選択圧力の影響</a:t>
            </a:r>
            <a:endParaRPr kumimoji="1" lang="ja-JP" altLang="en-US" b="1" dirty="0"/>
          </a:p>
        </p:txBody>
      </p:sp>
    </p:spTree>
    <p:extLst>
      <p:ext uri="{BB962C8B-B14F-4D97-AF65-F5344CB8AC3E}">
        <p14:creationId xmlns:p14="http://schemas.microsoft.com/office/powerpoint/2010/main" val="2234959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graphicFrame>
        <p:nvGraphicFramePr>
          <p:cNvPr id="7" name="表 6">
            <a:extLst>
              <a:ext uri="{FF2B5EF4-FFF2-40B4-BE49-F238E27FC236}">
                <a16:creationId xmlns:a16="http://schemas.microsoft.com/office/drawing/2014/main" id="{3C45AC32-2CEA-46D7-9CC9-B8A8CE45F71B}"/>
              </a:ext>
            </a:extLst>
          </p:cNvPr>
          <p:cNvGraphicFramePr>
            <a:graphicFrameLocks noGrp="1"/>
          </p:cNvGraphicFramePr>
          <p:nvPr/>
        </p:nvGraphicFramePr>
        <p:xfrm>
          <a:off x="208698" y="780083"/>
          <a:ext cx="11799083" cy="265176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国内会議発表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“Feasibility-based Weighted MOEA/D in Constrained Optimization”,</a:t>
                      </a:r>
                      <a:r>
                        <a:rPr kumimoji="1" lang="ja-JP" altLang="en-US" sz="1600" dirty="0"/>
                        <a:t> </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SS1-1</a:t>
                      </a:r>
                      <a:r>
                        <a:rPr kumimoji="1" lang="ja-JP" altLang="en-US" sz="1600" dirty="0"/>
                        <a:t>（</a:t>
                      </a:r>
                      <a:r>
                        <a:rPr kumimoji="1" lang="en-US" altLang="ja-JP" sz="1600" dirty="0"/>
                        <a:t>2022.8.31</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kumimoji="1" lang="ja-JP" altLang="en-US" sz="1600" b="0" i="0" kern="1200" dirty="0">
                          <a:solidFill>
                            <a:schemeClr val="dk1"/>
                          </a:solidFill>
                          <a:effectLst/>
                          <a:latin typeface="+mn-lt"/>
                          <a:ea typeface="+mn-ea"/>
                          <a:cs typeface="+mn-cs"/>
                        </a:rPr>
                        <a:t>制約条件を目的関数に変換する有制約メタヒューリスティクスの提案</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GS10-2</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600" dirty="0"/>
                        <a:t>3</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MOEA/D</a:t>
                      </a:r>
                      <a:r>
                        <a:rPr kumimoji="1" lang="ja-JP" altLang="en-US" sz="1600" b="0" i="0" kern="1200" dirty="0">
                          <a:solidFill>
                            <a:schemeClr val="dk1"/>
                          </a:solidFill>
                          <a:effectLst/>
                          <a:latin typeface="+mn-lt"/>
                          <a:ea typeface="+mn-ea"/>
                          <a:cs typeface="+mn-cs"/>
                        </a:rPr>
                        <a:t>に基づく制約対処法の検討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GS10-3</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292464">
                <a:tc>
                  <a:txBody>
                    <a:bodyPr/>
                    <a:lstStyle/>
                    <a:p>
                      <a:pPr algn="ctr"/>
                      <a:r>
                        <a:rPr kumimoji="1" lang="en-US" altLang="ja-JP" sz="1600" dirty="0"/>
                        <a:t>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佐藤・熊谷・安田・田村・安田：「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Differential Evolution</a:t>
                      </a:r>
                      <a:r>
                        <a:rPr kumimoji="1" lang="ja-JP" altLang="en-US" sz="1600" b="0" i="0" kern="1200" dirty="0">
                          <a:solidFill>
                            <a:schemeClr val="dk1"/>
                          </a:solidFill>
                          <a:effectLst/>
                          <a:latin typeface="+mn-lt"/>
                          <a:ea typeface="+mn-ea"/>
                          <a:cs typeface="+mn-cs"/>
                        </a:rPr>
                        <a:t>の基礎検討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GS10-4</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8" name="表 7">
            <a:extLst>
              <a:ext uri="{FF2B5EF4-FFF2-40B4-BE49-F238E27FC236}">
                <a16:creationId xmlns:a16="http://schemas.microsoft.com/office/drawing/2014/main" id="{F20F6907-D781-43EA-8D6B-7062F3A75296}"/>
              </a:ext>
            </a:extLst>
          </p:cNvPr>
          <p:cNvGraphicFramePr>
            <a:graphicFrameLocks noGrp="1"/>
          </p:cNvGraphicFramePr>
          <p:nvPr/>
        </p:nvGraphicFramePr>
        <p:xfrm>
          <a:off x="208698" y="4793512"/>
          <a:ext cx="11799083" cy="1493520"/>
        </p:xfrm>
        <a:graphic>
          <a:graphicData uri="http://schemas.openxmlformats.org/drawingml/2006/table">
            <a:tbl>
              <a:tblPr firstRow="1" bandRow="1">
                <a:tableStyleId>{5C22544A-7EE6-4342-B048-85BDC9FD1C3A}</a:tableStyleId>
              </a:tblPr>
              <a:tblGrid>
                <a:gridCol w="419952">
                  <a:extLst>
                    <a:ext uri="{9D8B030D-6E8A-4147-A177-3AD203B41FA5}">
                      <a16:colId xmlns:a16="http://schemas.microsoft.com/office/drawing/2014/main" val="1557529332"/>
                    </a:ext>
                  </a:extLst>
                </a:gridCol>
                <a:gridCol w="11379131">
                  <a:extLst>
                    <a:ext uri="{9D8B030D-6E8A-4147-A177-3AD203B41FA5}">
                      <a16:colId xmlns:a16="http://schemas.microsoft.com/office/drawing/2014/main" val="1804296625"/>
                    </a:ext>
                  </a:extLst>
                </a:gridCol>
              </a:tblGrid>
              <a:tr h="0">
                <a:tc gridSpan="2">
                  <a:txBody>
                    <a:bodyPr/>
                    <a:lstStyle/>
                    <a:p>
                      <a:pPr algn="ctr"/>
                      <a:r>
                        <a:rPr kumimoji="1" lang="ja-JP" altLang="en-US" sz="1600" dirty="0"/>
                        <a:t>論文投稿</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lang="ja-JP" altLang="en-US" sz="1600" dirty="0"/>
                        <a:t>有制約最適化のための制約条件の目的関数化と適応的重み調整を用いた</a:t>
                      </a:r>
                      <a:r>
                        <a:rPr lang="en-US" altLang="ja-JP" sz="1600" dirty="0"/>
                        <a:t>MOEA/D</a:t>
                      </a:r>
                      <a:r>
                        <a:rPr lang="ja-JP" altLang="en-US" sz="1600" dirty="0"/>
                        <a:t>」、電気学会 </a:t>
                      </a:r>
                      <a:r>
                        <a:rPr lang="en-US" altLang="ja-JP" sz="1600" dirty="0"/>
                        <a:t>C</a:t>
                      </a:r>
                      <a:r>
                        <a:rPr lang="ja-JP" altLang="en-US" sz="1600" dirty="0"/>
                        <a:t>部門誌、</a:t>
                      </a:r>
                      <a:r>
                        <a:rPr lang="en-US" altLang="ja-JP" sz="1600" dirty="0"/>
                        <a:t>Vol.143, No.3, pp. 353-363</a:t>
                      </a:r>
                      <a:r>
                        <a:rPr lang="ja-JP" altLang="en-US" sz="1600" dirty="0"/>
                        <a:t>（</a:t>
                      </a:r>
                      <a:r>
                        <a:rPr lang="en-US" altLang="ja-JP" sz="1600" dirty="0"/>
                        <a:t>2023.3.1</a:t>
                      </a:r>
                      <a:r>
                        <a:rPr lang="ja-JP" altLang="en-US"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0">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lang="ja-JP" altLang="en-US" sz="1600" dirty="0"/>
                        <a:t>問題分割に基づく制約対処法における正規化の検討」、電気学会 </a:t>
                      </a:r>
                      <a:r>
                        <a:rPr lang="en-US" altLang="ja-JP" sz="1600" dirty="0"/>
                        <a:t>C</a:t>
                      </a:r>
                      <a:r>
                        <a:rPr lang="ja-JP" altLang="en-US" sz="1600" dirty="0"/>
                        <a:t>部門誌、</a:t>
                      </a:r>
                      <a:r>
                        <a:rPr lang="en-US" altLang="ja-JP" sz="1600" dirty="0"/>
                        <a:t>Vol.143</a:t>
                      </a:r>
                      <a:r>
                        <a:rPr lang="ja-JP" altLang="en-US" sz="1600" dirty="0"/>
                        <a:t>（</a:t>
                      </a:r>
                      <a:r>
                        <a:rPr lang="en-US" altLang="ja-JP" sz="1600" dirty="0"/>
                        <a:t>2023</a:t>
                      </a:r>
                      <a:r>
                        <a:rPr lang="ja-JP" altLang="en-US" sz="1600" dirty="0"/>
                        <a:t>）</a:t>
                      </a:r>
                      <a:r>
                        <a:rPr lang="en-US" altLang="ja-JP" sz="1600" dirty="0">
                          <a:solidFill>
                            <a:srgbClr val="FF0000"/>
                          </a:solidFill>
                        </a:rPr>
                        <a:t>【4</a:t>
                      </a:r>
                      <a:r>
                        <a:rPr lang="ja-JP" altLang="en-US" sz="1600" dirty="0">
                          <a:solidFill>
                            <a:srgbClr val="FF0000"/>
                          </a:solidFill>
                        </a:rPr>
                        <a:t>月投稿予定</a:t>
                      </a:r>
                      <a:r>
                        <a:rPr lang="en-US" altLang="ja-JP" sz="1600" dirty="0">
                          <a:solidFill>
                            <a:srgbClr val="FF0000"/>
                          </a:solidFill>
                        </a:rPr>
                        <a:t>】</a:t>
                      </a:r>
                      <a:endParaRPr kumimoji="1" lang="ja-JP" altLang="en-US"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048065"/>
                  </a:ext>
                </a:extLst>
              </a:tr>
            </a:tbl>
          </a:graphicData>
        </a:graphic>
      </p:graphicFrame>
      <p:graphicFrame>
        <p:nvGraphicFramePr>
          <p:cNvPr id="9" name="表 8">
            <a:extLst>
              <a:ext uri="{FF2B5EF4-FFF2-40B4-BE49-F238E27FC236}">
                <a16:creationId xmlns:a16="http://schemas.microsoft.com/office/drawing/2014/main" id="{BBCDF99F-1AC2-46D9-AB8D-56A3A80A1566}"/>
              </a:ext>
            </a:extLst>
          </p:cNvPr>
          <p:cNvGraphicFramePr>
            <a:graphicFrameLocks noGrp="1"/>
          </p:cNvGraphicFramePr>
          <p:nvPr/>
        </p:nvGraphicFramePr>
        <p:xfrm>
          <a:off x="208698" y="3488587"/>
          <a:ext cx="11799083" cy="124968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国際会議発表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“MOEA/D with Feasibility-based Weight Adjustment for Constrained Optimization”,</a:t>
                      </a:r>
                      <a:r>
                        <a:rPr kumimoji="1" lang="ja-JP" altLang="en-US" sz="1600" dirty="0"/>
                        <a:t> </a:t>
                      </a:r>
                      <a:r>
                        <a:rPr kumimoji="1" lang="en-US" altLang="ja-JP" sz="1600" dirty="0"/>
                        <a:t>IEEE Symposium Series On Computational Intelligence 2022, pp. 1560-1566</a:t>
                      </a:r>
                      <a:r>
                        <a:rPr kumimoji="1" lang="ja-JP" altLang="en-US" sz="1600" dirty="0"/>
                        <a:t>（</a:t>
                      </a:r>
                      <a:r>
                        <a:rPr kumimoji="1" lang="en-US" altLang="ja-JP" sz="1600" dirty="0"/>
                        <a:t>2022.12.4</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H. Kojima, W. Kumagai, K. Tamura, K. Yasuda: “-”,</a:t>
                      </a:r>
                      <a:r>
                        <a:rPr kumimoji="1" lang="ja-JP" altLang="en-US" sz="1600" dirty="0"/>
                        <a:t> </a:t>
                      </a:r>
                      <a:r>
                        <a:rPr kumimoji="1" lang="en-US" altLang="ja-JP" sz="1600" dirty="0"/>
                        <a:t>SICE Annual Conference 2023</a:t>
                      </a:r>
                      <a:r>
                        <a:rPr kumimoji="1" lang="ja-JP" altLang="en-US" sz="1600" dirty="0"/>
                        <a:t>（</a:t>
                      </a:r>
                      <a:r>
                        <a:rPr kumimoji="1" lang="en-US" altLang="ja-JP" sz="1600" dirty="0"/>
                        <a:t>2023</a:t>
                      </a:r>
                      <a:r>
                        <a:rPr kumimoji="1" lang="ja-JP" altLang="en-US" sz="1600" dirty="0"/>
                        <a:t>）</a:t>
                      </a:r>
                      <a:r>
                        <a:rPr kumimoji="1" lang="en-US" altLang="ja-JP" sz="1600" dirty="0">
                          <a:solidFill>
                            <a:srgbClr val="FF0000"/>
                          </a:solidFill>
                        </a:rPr>
                        <a:t>【3</a:t>
                      </a:r>
                      <a:r>
                        <a:rPr kumimoji="1" lang="ja-JP" altLang="en-US" sz="1600" dirty="0">
                          <a:solidFill>
                            <a:srgbClr val="FF0000"/>
                          </a:solidFill>
                        </a:rPr>
                        <a:t>月申込予定</a:t>
                      </a:r>
                      <a:r>
                        <a:rPr kumimoji="1" lang="en-US" altLang="ja-JP" sz="1600" dirty="0">
                          <a:solidFill>
                            <a:srgbClr val="FF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bl>
          </a:graphicData>
        </a:graphic>
      </p:graphicFrame>
    </p:spTree>
    <p:extLst>
      <p:ext uri="{BB962C8B-B14F-4D97-AF65-F5344CB8AC3E}">
        <p14:creationId xmlns:p14="http://schemas.microsoft.com/office/powerpoint/2010/main" val="4001216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評価状況（最適化技術）</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nvGraphicFramePr>
        <p:xfrm>
          <a:off x="436967" y="2123831"/>
          <a:ext cx="11344213" cy="3810000"/>
        </p:xfrm>
        <a:graphic>
          <a:graphicData uri="http://schemas.openxmlformats.org/drawingml/2006/table">
            <a:tbl>
              <a:tblPr firstRow="1" bandRow="1">
                <a:tableStyleId>{5C22544A-7EE6-4342-B048-85BDC9FD1C3A}</a:tableStyleId>
              </a:tblPr>
              <a:tblGrid>
                <a:gridCol w="448111">
                  <a:extLst>
                    <a:ext uri="{9D8B030D-6E8A-4147-A177-3AD203B41FA5}">
                      <a16:colId xmlns:a16="http://schemas.microsoft.com/office/drawing/2014/main" val="85338569"/>
                    </a:ext>
                  </a:extLst>
                </a:gridCol>
                <a:gridCol w="1959329">
                  <a:extLst>
                    <a:ext uri="{9D8B030D-6E8A-4147-A177-3AD203B41FA5}">
                      <a16:colId xmlns:a16="http://schemas.microsoft.com/office/drawing/2014/main" val="730934563"/>
                    </a:ext>
                  </a:extLst>
                </a:gridCol>
                <a:gridCol w="1922021">
                  <a:extLst>
                    <a:ext uri="{9D8B030D-6E8A-4147-A177-3AD203B41FA5}">
                      <a16:colId xmlns:a16="http://schemas.microsoft.com/office/drawing/2014/main" val="2556546168"/>
                    </a:ext>
                  </a:extLst>
                </a:gridCol>
                <a:gridCol w="1342822">
                  <a:extLst>
                    <a:ext uri="{9D8B030D-6E8A-4147-A177-3AD203B41FA5}">
                      <a16:colId xmlns:a16="http://schemas.microsoft.com/office/drawing/2014/main" val="422137597"/>
                    </a:ext>
                  </a:extLst>
                </a:gridCol>
                <a:gridCol w="2001078">
                  <a:extLst>
                    <a:ext uri="{9D8B030D-6E8A-4147-A177-3AD203B41FA5}">
                      <a16:colId xmlns:a16="http://schemas.microsoft.com/office/drawing/2014/main" val="1645929428"/>
                    </a:ext>
                  </a:extLst>
                </a:gridCol>
                <a:gridCol w="1683026">
                  <a:extLst>
                    <a:ext uri="{9D8B030D-6E8A-4147-A177-3AD203B41FA5}">
                      <a16:colId xmlns:a16="http://schemas.microsoft.com/office/drawing/2014/main" val="2427704019"/>
                    </a:ext>
                  </a:extLst>
                </a:gridCol>
                <a:gridCol w="1987826">
                  <a:extLst>
                    <a:ext uri="{9D8B030D-6E8A-4147-A177-3AD203B41FA5}">
                      <a16:colId xmlns:a16="http://schemas.microsoft.com/office/drawing/2014/main" val="938337337"/>
                    </a:ext>
                  </a:extLst>
                </a:gridCol>
              </a:tblGrid>
              <a:tr h="206869">
                <a:tc rowSpan="2">
                  <a:txBody>
                    <a:bodyPr/>
                    <a:lstStyle/>
                    <a:p>
                      <a:pPr algn="ctr"/>
                      <a:r>
                        <a:rPr kumimoji="1" lang="en-US" altLang="ja-JP"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問題設定</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クラス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問題分割</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違反量削減優先</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06869">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17141"/>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607543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スケジューリング問題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（紙パ蒸解工程）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(28</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線形</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線形</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7</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52744707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データ駆動型問題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err="1"/>
                        <a:t>AutoEncoder</a:t>
                      </a: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(3</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26</a:t>
                      </a:r>
                      <a:r>
                        <a:rPr kumimoji="1" lang="ja-JP" altLang="en-US" sz="1400" dirty="0"/>
                        <a:t>秒）</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（可能解獲得遅い）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（未実施）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a:t>
                      </a:r>
                      <a:r>
                        <a:rPr kumimoji="1" lang="en-US" altLang="ja-JP" sz="1200" dirty="0"/>
                        <a:t>0-1</a:t>
                      </a:r>
                      <a:r>
                        <a:rPr kumimoji="1" lang="ja-JP" altLang="en-US" sz="1200" dirty="0"/>
                        <a:t>整数</a:t>
                      </a:r>
                      <a:r>
                        <a:rPr kumimoji="1" lang="en-US" altLang="ja-JP" sz="1200" dirty="0"/>
                        <a:t>&amp;</a:t>
                      </a:r>
                      <a:r>
                        <a:rPr kumimoji="1" lang="ja-JP" altLang="en-US" sz="1200" dirty="0"/>
                        <a:t>連続</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bl>
          </a:graphicData>
        </a:graphic>
      </p:graphicFrame>
      <p:sp>
        <p:nvSpPr>
          <p:cNvPr id="8" name="テキスト ボックス 7">
            <a:extLst>
              <a:ext uri="{FF2B5EF4-FFF2-40B4-BE49-F238E27FC236}">
                <a16:creationId xmlns:a16="http://schemas.microsoft.com/office/drawing/2014/main" id="{18417407-90D8-4253-90B2-FF3DCB2339C8}"/>
              </a:ext>
            </a:extLst>
          </p:cNvPr>
          <p:cNvSpPr txBox="1"/>
          <p:nvPr/>
        </p:nvSpPr>
        <p:spPr>
          <a:xfrm>
            <a:off x="4602270" y="5948827"/>
            <a:ext cx="3628692" cy="338554"/>
          </a:xfrm>
          <a:prstGeom prst="rect">
            <a:avLst/>
          </a:prstGeom>
          <a:noFill/>
        </p:spPr>
        <p:txBody>
          <a:bodyPr wrap="square" rtlCol="0">
            <a:spAutoFit/>
          </a:bodyPr>
          <a:lstStyle/>
          <a:p>
            <a:pPr algn="ctr"/>
            <a:r>
              <a:rPr kumimoji="1" lang="en-US" altLang="ja-JP" sz="1600" dirty="0">
                <a:solidFill>
                  <a:schemeClr val="accent4"/>
                </a:solidFill>
              </a:rPr>
              <a:t>GA</a:t>
            </a:r>
            <a:r>
              <a:rPr kumimoji="1" lang="ja-JP" altLang="en-US" sz="1600" dirty="0">
                <a:solidFill>
                  <a:schemeClr val="accent4"/>
                </a:solidFill>
              </a:rPr>
              <a:t>の</a:t>
            </a:r>
            <a:r>
              <a:rPr kumimoji="1" lang="en-US" altLang="ja-JP" sz="1600" dirty="0">
                <a:solidFill>
                  <a:schemeClr val="accent4"/>
                </a:solidFill>
              </a:rPr>
              <a:t>0-1</a:t>
            </a:r>
            <a:r>
              <a:rPr kumimoji="1" lang="ja-JP" altLang="en-US" sz="1600" dirty="0">
                <a:solidFill>
                  <a:schemeClr val="accent4"/>
                </a:solidFill>
              </a:rPr>
              <a:t>整数への拡張は容易</a:t>
            </a:r>
            <a:endParaRPr kumimoji="1" lang="en-US" altLang="ja-JP" sz="1600" b="0" dirty="0">
              <a:solidFill>
                <a:schemeClr val="accent4"/>
              </a:solidFill>
            </a:endParaRPr>
          </a:p>
        </p:txBody>
      </p:sp>
      <p:sp>
        <p:nvSpPr>
          <p:cNvPr id="9" name="テキスト ボックス 8">
            <a:extLst>
              <a:ext uri="{FF2B5EF4-FFF2-40B4-BE49-F238E27FC236}">
                <a16:creationId xmlns:a16="http://schemas.microsoft.com/office/drawing/2014/main" id="{83FC7EE9-EDD1-4AB7-81EE-63991F87E2BD}"/>
              </a:ext>
            </a:extLst>
          </p:cNvPr>
          <p:cNvSpPr txBox="1"/>
          <p:nvPr/>
        </p:nvSpPr>
        <p:spPr>
          <a:xfrm>
            <a:off x="8151450" y="5948827"/>
            <a:ext cx="3628692" cy="338554"/>
          </a:xfrm>
          <a:prstGeom prst="rect">
            <a:avLst/>
          </a:prstGeom>
          <a:noFill/>
        </p:spPr>
        <p:txBody>
          <a:bodyPr wrap="square" rtlCol="0">
            <a:spAutoFit/>
          </a:bodyPr>
          <a:lstStyle/>
          <a:p>
            <a:pPr algn="ctr"/>
            <a:r>
              <a:rPr kumimoji="1" lang="en-US" altLang="ja-JP" sz="1600" dirty="0">
                <a:solidFill>
                  <a:schemeClr val="accent1"/>
                </a:solidFill>
              </a:rPr>
              <a:t>DE/PSO</a:t>
            </a:r>
            <a:r>
              <a:rPr kumimoji="1" lang="ja-JP" altLang="en-US" sz="1600" dirty="0">
                <a:solidFill>
                  <a:schemeClr val="accent1"/>
                </a:solidFill>
              </a:rPr>
              <a:t>の</a:t>
            </a:r>
            <a:r>
              <a:rPr kumimoji="1" lang="en-US" altLang="ja-JP" sz="1600" dirty="0">
                <a:solidFill>
                  <a:schemeClr val="accent1"/>
                </a:solidFill>
              </a:rPr>
              <a:t>0-1</a:t>
            </a:r>
            <a:r>
              <a:rPr kumimoji="1" lang="ja-JP" altLang="en-US" sz="1600" dirty="0">
                <a:solidFill>
                  <a:schemeClr val="accent1"/>
                </a:solidFill>
              </a:rPr>
              <a:t>整数への適用は未発達</a:t>
            </a:r>
            <a:endParaRPr kumimoji="1" lang="en-US" altLang="ja-JP" sz="1600" b="0" dirty="0">
              <a:solidFill>
                <a:schemeClr val="accent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759128"/>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目標クラスは未検証だが、一部の要素</a:t>
            </a:r>
            <a:r>
              <a:rPr lang="ja-JP" altLang="en-US" dirty="0"/>
              <a:t>（スケジューリングやデータ駆動など）</a:t>
            </a:r>
            <a:r>
              <a:rPr lang="ja-JP" altLang="en-US" sz="2800" dirty="0"/>
              <a:t>を含む検証を通じて、違反量優先が有利であることが示されてきた。</a:t>
            </a:r>
            <a:endParaRPr lang="en-US" altLang="ja-JP" sz="2800" dirty="0"/>
          </a:p>
          <a:p>
            <a:pPr>
              <a:defRPr/>
            </a:pPr>
            <a:r>
              <a:rPr lang="ja-JP" altLang="en-US" sz="2800" dirty="0"/>
              <a:t>一方、非凸性に対する性能検証、</a:t>
            </a:r>
            <a:r>
              <a:rPr lang="en-US" altLang="ja-JP" sz="2800" dirty="0"/>
              <a:t>0-1</a:t>
            </a:r>
            <a:r>
              <a:rPr lang="ja-JP" altLang="en-US" sz="2800" dirty="0"/>
              <a:t>整数への拡張などの問題は残っている。</a:t>
            </a:r>
            <a:endParaRPr lang="en-US" altLang="ja-JP" sz="2800" dirty="0"/>
          </a:p>
        </p:txBody>
      </p:sp>
    </p:spTree>
    <p:extLst>
      <p:ext uri="{BB962C8B-B14F-4D97-AF65-F5344CB8AC3E}">
        <p14:creationId xmlns:p14="http://schemas.microsoft.com/office/powerpoint/2010/main" val="835729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非凸性に対する性能検証</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制約違反量削減優先は、非連結な実行可能領域が大きく分離している問題に適用したときに性能が低下した。</a:t>
            </a:r>
            <a:endParaRPr lang="en-US" altLang="ja-JP" sz="2800" dirty="0"/>
          </a:p>
          <a:p>
            <a:pPr>
              <a:defRPr/>
            </a:pPr>
            <a:r>
              <a:rPr lang="ja-JP" altLang="en-US" sz="2800" dirty="0"/>
              <a:t>データ駆動でこんなに遠く離れたケースがあるか？可能領域が密な状態での検証で耐えられるなら十分だという考えもある。</a:t>
            </a:r>
            <a:endParaRPr lang="en-US" altLang="ja-JP" sz="2800" dirty="0"/>
          </a:p>
        </p:txBody>
      </p:sp>
      <p:pic>
        <p:nvPicPr>
          <p:cNvPr id="11" name="図 10" descr="グラフ&#10;&#10;自動的に生成された説明">
            <a:extLst>
              <a:ext uri="{FF2B5EF4-FFF2-40B4-BE49-F238E27FC236}">
                <a16:creationId xmlns:a16="http://schemas.microsoft.com/office/drawing/2014/main" id="{5F6B1FE5-C2F9-4DAD-A79F-203ACBCA3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853" y="2586673"/>
            <a:ext cx="4030293" cy="4030293"/>
          </a:xfrm>
          <a:prstGeom prst="rect">
            <a:avLst/>
          </a:prstGeom>
        </p:spPr>
      </p:pic>
      <p:sp>
        <p:nvSpPr>
          <p:cNvPr id="12" name="星: 5 pt 11">
            <a:extLst>
              <a:ext uri="{FF2B5EF4-FFF2-40B4-BE49-F238E27FC236}">
                <a16:creationId xmlns:a16="http://schemas.microsoft.com/office/drawing/2014/main" id="{C91CDFAD-EAEA-42CD-A44D-1471E46EEC82}"/>
              </a:ext>
            </a:extLst>
          </p:cNvPr>
          <p:cNvSpPr/>
          <p:nvPr/>
        </p:nvSpPr>
        <p:spPr>
          <a:xfrm>
            <a:off x="6153149" y="4314153"/>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5F0050-0125-4272-B529-FB3953655F6A}"/>
                  </a:ext>
                </a:extLst>
              </p:cNvPr>
              <p:cNvSpPr txBox="1"/>
              <p:nvPr/>
            </p:nvSpPr>
            <p:spPr>
              <a:xfrm>
                <a:off x="5215533" y="4527972"/>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xmlns="">
          <p:sp>
            <p:nvSpPr>
              <p:cNvPr id="13" name="テキスト ボックス 12">
                <a:extLst>
                  <a:ext uri="{FF2B5EF4-FFF2-40B4-BE49-F238E27FC236}">
                    <a16:creationId xmlns:a16="http://schemas.microsoft.com/office/drawing/2014/main" id="{4A5F0050-0125-4272-B529-FB3953655F6A}"/>
                  </a:ext>
                </a:extLst>
              </p:cNvPr>
              <p:cNvSpPr txBox="1">
                <a:spLocks noRot="1" noChangeAspect="1" noMove="1" noResize="1" noEditPoints="1" noAdjustHandles="1" noChangeArrowheads="1" noChangeShapeType="1" noTextEdit="1"/>
              </p:cNvSpPr>
              <p:nvPr/>
            </p:nvSpPr>
            <p:spPr>
              <a:xfrm>
                <a:off x="5215533" y="4527972"/>
                <a:ext cx="1090922" cy="338554"/>
              </a:xfrm>
              <a:prstGeom prst="rect">
                <a:avLst/>
              </a:prstGeom>
              <a:blipFill>
                <a:blip r:embed="rId3"/>
                <a:stretch>
                  <a:fillRect t="-5455" r="-1676" b="-23636"/>
                </a:stretch>
              </a:blipFill>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6798EE47-F531-4F76-81F7-BF7E083A3CF4}"/>
              </a:ext>
            </a:extLst>
          </p:cNvPr>
          <p:cNvCxnSpPr>
            <a:cxnSpLocks/>
            <a:stCxn id="12" idx="4"/>
          </p:cNvCxnSpPr>
          <p:nvPr/>
        </p:nvCxnSpPr>
        <p:spPr>
          <a:xfrm flipV="1">
            <a:off x="6343794" y="4133195"/>
            <a:ext cx="196635" cy="25816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星: 5 pt 14">
            <a:extLst>
              <a:ext uri="{FF2B5EF4-FFF2-40B4-BE49-F238E27FC236}">
                <a16:creationId xmlns:a16="http://schemas.microsoft.com/office/drawing/2014/main" id="{E56012B7-F4D5-43FF-A985-D3C03A7C7FBF}"/>
              </a:ext>
            </a:extLst>
          </p:cNvPr>
          <p:cNvSpPr/>
          <p:nvPr/>
        </p:nvSpPr>
        <p:spPr>
          <a:xfrm>
            <a:off x="6481736" y="397125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F552F2D-7098-40BA-9445-7D1BF8366B48}"/>
              </a:ext>
            </a:extLst>
          </p:cNvPr>
          <p:cNvSpPr txBox="1"/>
          <p:nvPr/>
        </p:nvSpPr>
        <p:spPr>
          <a:xfrm>
            <a:off x="2294763" y="2764730"/>
            <a:ext cx="1915612" cy="338554"/>
          </a:xfrm>
          <a:prstGeom prst="rect">
            <a:avLst/>
          </a:prstGeom>
          <a:noFill/>
        </p:spPr>
        <p:txBody>
          <a:bodyPr wrap="square" rtlCol="0">
            <a:spAutoFit/>
          </a:bodyPr>
          <a:lstStyle/>
          <a:p>
            <a:pPr algn="ctr"/>
            <a:r>
              <a:rPr kumimoji="1" lang="ja-JP" altLang="en-US" sz="1600" dirty="0"/>
              <a:t>非凸制約</a:t>
            </a:r>
            <a:r>
              <a:rPr kumimoji="1" lang="en-US" altLang="ja-JP" sz="1600" dirty="0"/>
              <a:t>(Prob.4)</a:t>
            </a:r>
            <a:endParaRPr kumimoji="1" lang="ja-JP" altLang="en-US" sz="1600" dirty="0"/>
          </a:p>
        </p:txBody>
      </p:sp>
      <p:sp>
        <p:nvSpPr>
          <p:cNvPr id="17" name="テキスト ボックス 16">
            <a:extLst>
              <a:ext uri="{FF2B5EF4-FFF2-40B4-BE49-F238E27FC236}">
                <a16:creationId xmlns:a16="http://schemas.microsoft.com/office/drawing/2014/main" id="{D743ADB8-34EB-4874-B424-5BCE2C45D5B3}"/>
              </a:ext>
            </a:extLst>
          </p:cNvPr>
          <p:cNvSpPr txBox="1"/>
          <p:nvPr/>
        </p:nvSpPr>
        <p:spPr>
          <a:xfrm>
            <a:off x="887896" y="3149771"/>
            <a:ext cx="3455001" cy="338554"/>
          </a:xfrm>
          <a:prstGeom prst="rect">
            <a:avLst/>
          </a:prstGeom>
          <a:noFill/>
        </p:spPr>
        <p:txBody>
          <a:bodyPr wrap="square" rtlCol="0">
            <a:spAutoFit/>
          </a:bodyPr>
          <a:lstStyle/>
          <a:p>
            <a:pPr algn="ctr"/>
            <a:r>
              <a:rPr kumimoji="1" lang="ja-JP" altLang="en-US" sz="1600" dirty="0"/>
              <a:t>（実際右図より半径がもっと小さい）</a:t>
            </a:r>
          </a:p>
        </p:txBody>
      </p:sp>
    </p:spTree>
    <p:extLst>
      <p:ext uri="{BB962C8B-B14F-4D97-AF65-F5344CB8AC3E}">
        <p14:creationId xmlns:p14="http://schemas.microsoft.com/office/powerpoint/2010/main" val="3008978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バイナリ変数への拡張</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4205" y="-19466"/>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では検討済だが、</a:t>
            </a:r>
            <a:r>
              <a:rPr lang="en-US" altLang="ja-JP" sz="2800" dirty="0"/>
              <a:t>PSO</a:t>
            </a:r>
            <a:r>
              <a:rPr lang="ja-JP" altLang="en-US" sz="2800" dirty="0"/>
              <a:t>／</a:t>
            </a:r>
            <a:r>
              <a:rPr lang="en-US" altLang="ja-JP" sz="2800" dirty="0"/>
              <a:t>DE</a:t>
            </a:r>
            <a:r>
              <a:rPr lang="ja-JP" altLang="en-US" sz="2800" dirty="0"/>
              <a:t>モデルでは未検討。</a:t>
            </a:r>
            <a:endParaRPr lang="en-US" altLang="ja-JP" sz="2800" dirty="0"/>
          </a:p>
          <a:p>
            <a:pPr lvl="1">
              <a:defRPr/>
            </a:pPr>
            <a:r>
              <a:rPr lang="ja-JP" altLang="en-US" sz="2400" dirty="0"/>
              <a:t>この部分を追加できれば、アルゴリズムに新規性に出てくる</a:t>
            </a:r>
            <a:endParaRPr lang="en-US" altLang="ja-JP" sz="2400" dirty="0"/>
          </a:p>
        </p:txBody>
      </p:sp>
      <p:pic>
        <p:nvPicPr>
          <p:cNvPr id="4" name="図 3">
            <a:extLst>
              <a:ext uri="{FF2B5EF4-FFF2-40B4-BE49-F238E27FC236}">
                <a16:creationId xmlns:a16="http://schemas.microsoft.com/office/drawing/2014/main" id="{EAEF2B74-080C-4458-AFDC-B221E1EC7F4F}"/>
              </a:ext>
            </a:extLst>
          </p:cNvPr>
          <p:cNvPicPr>
            <a:picLocks noChangeAspect="1"/>
          </p:cNvPicPr>
          <p:nvPr/>
        </p:nvPicPr>
        <p:blipFill>
          <a:blip r:embed="rId2"/>
          <a:stretch>
            <a:fillRect/>
          </a:stretch>
        </p:blipFill>
        <p:spPr>
          <a:xfrm>
            <a:off x="517055" y="2238226"/>
            <a:ext cx="5286573" cy="3964930"/>
          </a:xfrm>
          <a:prstGeom prst="rect">
            <a:avLst/>
          </a:prstGeom>
        </p:spPr>
      </p:pic>
      <p:sp>
        <p:nvSpPr>
          <p:cNvPr id="7" name="テキスト ボックス 6">
            <a:extLst>
              <a:ext uri="{FF2B5EF4-FFF2-40B4-BE49-F238E27FC236}">
                <a16:creationId xmlns:a16="http://schemas.microsoft.com/office/drawing/2014/main" id="{31F1BC6C-AF0E-47C0-8DFC-2EBE76F4C911}"/>
              </a:ext>
            </a:extLst>
          </p:cNvPr>
          <p:cNvSpPr txBox="1"/>
          <p:nvPr/>
        </p:nvSpPr>
        <p:spPr>
          <a:xfrm>
            <a:off x="1389057" y="1868561"/>
            <a:ext cx="3542567" cy="369332"/>
          </a:xfrm>
          <a:prstGeom prst="rect">
            <a:avLst/>
          </a:prstGeom>
          <a:noFill/>
        </p:spPr>
        <p:txBody>
          <a:bodyPr wrap="square" rtlCol="0">
            <a:spAutoFit/>
          </a:bodyPr>
          <a:lstStyle/>
          <a:p>
            <a:pPr algn="ctr"/>
            <a:r>
              <a:rPr kumimoji="1" lang="en-US" altLang="ja-JP" dirty="0"/>
              <a:t>GA</a:t>
            </a:r>
            <a:r>
              <a:rPr kumimoji="1" lang="ja-JP" altLang="en-US" dirty="0"/>
              <a:t>におけるバイナリ変数の対処法</a:t>
            </a:r>
          </a:p>
        </p:txBody>
      </p:sp>
      <p:sp>
        <p:nvSpPr>
          <p:cNvPr id="8" name="テキスト ボックス 7">
            <a:extLst>
              <a:ext uri="{FF2B5EF4-FFF2-40B4-BE49-F238E27FC236}">
                <a16:creationId xmlns:a16="http://schemas.microsoft.com/office/drawing/2014/main" id="{4086120A-BA3D-4E0F-BF95-115D165DEC4A}"/>
              </a:ext>
            </a:extLst>
          </p:cNvPr>
          <p:cNvSpPr txBox="1"/>
          <p:nvPr/>
        </p:nvSpPr>
        <p:spPr>
          <a:xfrm>
            <a:off x="2951434" y="6200358"/>
            <a:ext cx="2989563" cy="338554"/>
          </a:xfrm>
          <a:prstGeom prst="rect">
            <a:avLst/>
          </a:prstGeom>
          <a:noFill/>
        </p:spPr>
        <p:txBody>
          <a:bodyPr wrap="square" rtlCol="0">
            <a:spAutoFit/>
          </a:bodyPr>
          <a:lstStyle/>
          <a:p>
            <a:pPr algn="ctr"/>
            <a:r>
              <a:rPr kumimoji="1" lang="en-US" altLang="ja-JP" sz="1600" dirty="0"/>
              <a:t>FY21</a:t>
            </a:r>
            <a:r>
              <a:rPr kumimoji="1" lang="ja-JP" altLang="en-US" sz="1600" dirty="0"/>
              <a:t>成果報告資料から抜粋</a:t>
            </a:r>
          </a:p>
        </p:txBody>
      </p:sp>
      <p:sp>
        <p:nvSpPr>
          <p:cNvPr id="9" name="テキスト ボックス 8">
            <a:extLst>
              <a:ext uri="{FF2B5EF4-FFF2-40B4-BE49-F238E27FC236}">
                <a16:creationId xmlns:a16="http://schemas.microsoft.com/office/drawing/2014/main" id="{B1AF8790-C71B-4012-ABE2-FED8C28A2BF6}"/>
              </a:ext>
            </a:extLst>
          </p:cNvPr>
          <p:cNvSpPr txBox="1"/>
          <p:nvPr/>
        </p:nvSpPr>
        <p:spPr>
          <a:xfrm>
            <a:off x="7031776" y="1868561"/>
            <a:ext cx="4102949" cy="369332"/>
          </a:xfrm>
          <a:prstGeom prst="rect">
            <a:avLst/>
          </a:prstGeom>
          <a:noFill/>
        </p:spPr>
        <p:txBody>
          <a:bodyPr wrap="square" rtlCol="0">
            <a:spAutoFit/>
          </a:bodyPr>
          <a:lstStyle/>
          <a:p>
            <a:pPr algn="ctr"/>
            <a:r>
              <a:rPr kumimoji="1" lang="en-US" altLang="ja-JP" dirty="0"/>
              <a:t>PSO</a:t>
            </a:r>
            <a:r>
              <a:rPr kumimoji="1" lang="ja-JP" altLang="en-US" dirty="0"/>
              <a:t>／</a:t>
            </a:r>
            <a:r>
              <a:rPr kumimoji="1" lang="en-US" altLang="ja-JP" dirty="0"/>
              <a:t>DE</a:t>
            </a:r>
            <a:r>
              <a:rPr kumimoji="1" lang="ja-JP" altLang="en-US" dirty="0"/>
              <a:t>におけるバイナリ変数の対処法</a:t>
            </a:r>
          </a:p>
        </p:txBody>
      </p:sp>
      <p:sp>
        <p:nvSpPr>
          <p:cNvPr id="11" name="テキスト ボックス 10">
            <a:extLst>
              <a:ext uri="{FF2B5EF4-FFF2-40B4-BE49-F238E27FC236}">
                <a16:creationId xmlns:a16="http://schemas.microsoft.com/office/drawing/2014/main" id="{B7D7461E-FCB5-4747-800A-716631AA4CFB}"/>
              </a:ext>
            </a:extLst>
          </p:cNvPr>
          <p:cNvSpPr txBox="1"/>
          <p:nvPr/>
        </p:nvSpPr>
        <p:spPr>
          <a:xfrm>
            <a:off x="6150441" y="2809354"/>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1. </a:t>
            </a:r>
            <a:r>
              <a:rPr kumimoji="1" lang="ja-JP" altLang="en-US" dirty="0"/>
              <a:t>ペナルティベース</a:t>
            </a:r>
          </a:p>
        </p:txBody>
      </p:sp>
      <p:sp>
        <p:nvSpPr>
          <p:cNvPr id="12" name="テキスト ボックス 11">
            <a:extLst>
              <a:ext uri="{FF2B5EF4-FFF2-40B4-BE49-F238E27FC236}">
                <a16:creationId xmlns:a16="http://schemas.microsoft.com/office/drawing/2014/main" id="{3EB276F5-B566-4972-8D74-350B36DB8E44}"/>
              </a:ext>
            </a:extLst>
          </p:cNvPr>
          <p:cNvSpPr txBox="1"/>
          <p:nvPr/>
        </p:nvSpPr>
        <p:spPr>
          <a:xfrm>
            <a:off x="6150441" y="4016198"/>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2. </a:t>
            </a:r>
            <a:r>
              <a:rPr kumimoji="1" lang="ja-JP" altLang="en-US" dirty="0"/>
              <a:t>バイナリ変数用の生成</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76DCE93-A548-460C-A123-FB03D6B38A3E}"/>
                  </a:ext>
                </a:extLst>
              </p:cNvPr>
              <p:cNvSpPr txBox="1"/>
              <p:nvPr/>
            </p:nvSpPr>
            <p:spPr>
              <a:xfrm>
                <a:off x="9653316" y="2372121"/>
                <a:ext cx="2166152" cy="34657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kumimoji="1" lang="en-US" altLang="ja-JP" sz="1600" b="1" i="1">
                              <a:latin typeface="Cambria Math" panose="02040503050406030204" pitchFamily="18" charset="0"/>
                            </a:rPr>
                          </m:ctrlPr>
                        </m:sSupPr>
                        <m:e>
                          <m:acc>
                            <m:accPr>
                              <m:chr m:val="̂"/>
                              <m:ctrlPr>
                                <a:rPr kumimoji="1" lang="en-US" altLang="ja-JP" sz="1600" b="1" i="1">
                                  <a:latin typeface="Cambria Math" panose="02040503050406030204" pitchFamily="18" charset="0"/>
                                </a:rPr>
                              </m:ctrlPr>
                            </m:accPr>
                            <m:e>
                              <m:r>
                                <a:rPr kumimoji="1" lang="en-US" altLang="ja-JP" sz="1600" b="1" i="1">
                                  <a:latin typeface="Cambria Math" panose="02040503050406030204" pitchFamily="18" charset="0"/>
                                </a:rPr>
                                <m:t>𝒙</m:t>
                              </m:r>
                            </m:e>
                          </m:acc>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b="0" i="1" smtClean="0">
                              <a:latin typeface="Cambria Math" panose="02040503050406030204" pitchFamily="18" charset="0"/>
                            </a:rPr>
                            <m:t>𝑖</m:t>
                          </m:r>
                        </m:sup>
                      </m:sSup>
                      <m:r>
                        <a:rPr kumimoji="1" lang="en-US" altLang="ja-JP" sz="1600" b="1" i="1" smtClean="0">
                          <a:latin typeface="Cambria Math" panose="02040503050406030204" pitchFamily="18" charset="0"/>
                        </a:rPr>
                        <m:t>+</m:t>
                      </m:r>
                      <m:r>
                        <a:rPr kumimoji="1" lang="en-US" altLang="ja-JP" sz="1600" b="0" i="1" smtClean="0">
                          <a:latin typeface="Cambria Math" panose="02040503050406030204" pitchFamily="18" charset="0"/>
                        </a:rPr>
                        <m:t>𝐹</m:t>
                      </m:r>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2</m:t>
                          </m:r>
                        </m:sup>
                      </m:sSup>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3</m:t>
                          </m:r>
                        </m:sup>
                      </m:sSup>
                      <m:r>
                        <a:rPr kumimoji="1" lang="en-US" altLang="ja-JP" sz="1600" b="1" i="1" smtClean="0">
                          <a:latin typeface="Cambria Math" panose="02040503050406030204" pitchFamily="18" charset="0"/>
                        </a:rPr>
                        <m:t>)</m:t>
                      </m:r>
                    </m:oMath>
                  </m:oMathPara>
                </a14:m>
                <a:endParaRPr kumimoji="1" lang="ja-JP" altLang="en-US" sz="1600" dirty="0"/>
              </a:p>
            </p:txBody>
          </p:sp>
        </mc:Choice>
        <mc:Fallback xmlns="">
          <p:sp>
            <p:nvSpPr>
              <p:cNvPr id="13" name="テキスト ボックス 12">
                <a:extLst>
                  <a:ext uri="{FF2B5EF4-FFF2-40B4-BE49-F238E27FC236}">
                    <a16:creationId xmlns:a16="http://schemas.microsoft.com/office/drawing/2014/main" id="{A76DCE93-A548-460C-A123-FB03D6B38A3E}"/>
                  </a:ext>
                </a:extLst>
              </p:cNvPr>
              <p:cNvSpPr txBox="1">
                <a:spLocks noRot="1" noChangeAspect="1" noMove="1" noResize="1" noEditPoints="1" noAdjustHandles="1" noChangeArrowheads="1" noChangeShapeType="1" noTextEdit="1"/>
              </p:cNvSpPr>
              <p:nvPr/>
            </p:nvSpPr>
            <p:spPr>
              <a:xfrm>
                <a:off x="9653316" y="2372121"/>
                <a:ext cx="2166152" cy="346570"/>
              </a:xfrm>
              <a:prstGeom prst="rect">
                <a:avLst/>
              </a:prstGeom>
              <a:blipFill>
                <a:blip r:embed="rId3"/>
                <a:stretch>
                  <a:fillRect b="-1228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08C42B7A-0077-4CD8-9471-8849CB760FA0}"/>
              </a:ext>
            </a:extLst>
          </p:cNvPr>
          <p:cNvSpPr txBox="1"/>
          <p:nvPr/>
        </p:nvSpPr>
        <p:spPr>
          <a:xfrm>
            <a:off x="6261954" y="2372121"/>
            <a:ext cx="3319069" cy="369332"/>
          </a:xfrm>
          <a:prstGeom prst="rect">
            <a:avLst/>
          </a:prstGeom>
          <a:noFill/>
        </p:spPr>
        <p:txBody>
          <a:bodyPr wrap="square" rtlCol="0">
            <a:spAutoFit/>
          </a:bodyPr>
          <a:lstStyle/>
          <a:p>
            <a:pPr algn="ctr"/>
            <a:r>
              <a:rPr kumimoji="1" lang="ja-JP" altLang="en-US" dirty="0"/>
              <a:t>近傍生成が実数ベクトルの演算</a:t>
            </a:r>
          </a:p>
        </p:txBody>
      </p:sp>
      <p:sp>
        <p:nvSpPr>
          <p:cNvPr id="15" name="テキスト ボックス 14">
            <a:extLst>
              <a:ext uri="{FF2B5EF4-FFF2-40B4-BE49-F238E27FC236}">
                <a16:creationId xmlns:a16="http://schemas.microsoft.com/office/drawing/2014/main" id="{CFC0BABC-2645-4A8A-BD72-A2E4476328A8}"/>
              </a:ext>
            </a:extLst>
          </p:cNvPr>
          <p:cNvSpPr txBox="1"/>
          <p:nvPr/>
        </p:nvSpPr>
        <p:spPr>
          <a:xfrm>
            <a:off x="6503138" y="3259816"/>
            <a:ext cx="5160224" cy="646331"/>
          </a:xfrm>
          <a:prstGeom prst="rect">
            <a:avLst/>
          </a:prstGeom>
          <a:noFill/>
        </p:spPr>
        <p:txBody>
          <a:bodyPr wrap="square" rtlCol="0">
            <a:spAutoFit/>
          </a:bodyPr>
          <a:lstStyle/>
          <a:p>
            <a:r>
              <a:rPr kumimoji="1" lang="ja-JP" altLang="en-US" dirty="0"/>
              <a:t>離散変数固有のペナルティを生成（多峰性）</a:t>
            </a:r>
            <a:endParaRPr kumimoji="1" lang="en-US" altLang="ja-JP" dirty="0"/>
          </a:p>
          <a:p>
            <a:r>
              <a:rPr kumimoji="1" lang="ja-JP" altLang="en-US" dirty="0"/>
              <a:t>⇒違反量を</a:t>
            </a:r>
            <a:r>
              <a:rPr kumimoji="1" lang="en-US" altLang="ja-JP" dirty="0"/>
              <a:t>0</a:t>
            </a:r>
            <a:r>
              <a:rPr kumimoji="1" lang="ja-JP" altLang="en-US" dirty="0"/>
              <a:t>にするのが困難、制約数が増えやすい</a:t>
            </a:r>
          </a:p>
        </p:txBody>
      </p:sp>
      <p:sp>
        <p:nvSpPr>
          <p:cNvPr id="16" name="テキスト ボックス 15">
            <a:extLst>
              <a:ext uri="{FF2B5EF4-FFF2-40B4-BE49-F238E27FC236}">
                <a16:creationId xmlns:a16="http://schemas.microsoft.com/office/drawing/2014/main" id="{93617AB3-E066-4153-8286-B98394A7F8B0}"/>
              </a:ext>
            </a:extLst>
          </p:cNvPr>
          <p:cNvSpPr txBox="1"/>
          <p:nvPr/>
        </p:nvSpPr>
        <p:spPr>
          <a:xfrm>
            <a:off x="6503138" y="4385530"/>
            <a:ext cx="5160224" cy="923330"/>
          </a:xfrm>
          <a:prstGeom prst="rect">
            <a:avLst/>
          </a:prstGeom>
          <a:noFill/>
        </p:spPr>
        <p:txBody>
          <a:bodyPr wrap="square" rtlCol="0">
            <a:spAutoFit/>
          </a:bodyPr>
          <a:lstStyle/>
          <a:p>
            <a:r>
              <a:rPr kumimoji="1" lang="ja-JP" altLang="en-US" dirty="0"/>
              <a:t>①実数緩和状態で計算した後、近傍の離散点に近似</a:t>
            </a:r>
            <a:endParaRPr kumimoji="1" lang="en-US" altLang="ja-JP" dirty="0"/>
          </a:p>
          <a:p>
            <a:r>
              <a:rPr kumimoji="1" lang="ja-JP" altLang="en-US" dirty="0"/>
              <a:t>⇒生成した後に強制移動なので、制約違反解に戻る可能性がある</a:t>
            </a:r>
          </a:p>
        </p:txBody>
      </p:sp>
      <p:sp>
        <p:nvSpPr>
          <p:cNvPr id="17" name="テキスト ボックス 16">
            <a:extLst>
              <a:ext uri="{FF2B5EF4-FFF2-40B4-BE49-F238E27FC236}">
                <a16:creationId xmlns:a16="http://schemas.microsoft.com/office/drawing/2014/main" id="{3AA79492-2115-43A9-9E41-203E0129007E}"/>
              </a:ext>
            </a:extLst>
          </p:cNvPr>
          <p:cNvSpPr txBox="1"/>
          <p:nvPr/>
        </p:nvSpPr>
        <p:spPr>
          <a:xfrm>
            <a:off x="6503138" y="5389990"/>
            <a:ext cx="5160224" cy="646331"/>
          </a:xfrm>
          <a:prstGeom prst="rect">
            <a:avLst/>
          </a:prstGeom>
          <a:noFill/>
        </p:spPr>
        <p:txBody>
          <a:bodyPr wrap="square" rtlCol="0">
            <a:spAutoFit/>
          </a:bodyPr>
          <a:lstStyle/>
          <a:p>
            <a:r>
              <a:rPr kumimoji="1" lang="ja-JP" altLang="en-US" dirty="0"/>
              <a:t>②実数／バイナリ変数に分離し、バイナリ専用の更新</a:t>
            </a:r>
            <a:endParaRPr kumimoji="1" lang="en-US" altLang="ja-JP" dirty="0"/>
          </a:p>
          <a:p>
            <a:r>
              <a:rPr kumimoji="1" lang="ja-JP" altLang="en-US" dirty="0"/>
              <a:t>⇒</a:t>
            </a:r>
            <a:r>
              <a:rPr kumimoji="1" lang="ja-JP" altLang="en-US" dirty="0">
                <a:solidFill>
                  <a:schemeClr val="accent4"/>
                </a:solidFill>
              </a:rPr>
              <a:t>論理和・積を使った式を検討する</a:t>
            </a:r>
          </a:p>
        </p:txBody>
      </p:sp>
    </p:spTree>
    <p:extLst>
      <p:ext uri="{BB962C8B-B14F-4D97-AF65-F5344CB8AC3E}">
        <p14:creationId xmlns:p14="http://schemas.microsoft.com/office/powerpoint/2010/main" val="1109723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02639" y="3019635"/>
            <a:ext cx="1922294" cy="692259"/>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4" idx="1"/>
          </p:cNvCxnSpPr>
          <p:nvPr/>
        </p:nvCxnSpPr>
        <p:spPr>
          <a:xfrm flipV="1">
            <a:off x="7285793" y="3365765"/>
            <a:ext cx="1716846" cy="260281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61" idx="1"/>
          </p:cNvCxnSpPr>
          <p:nvPr/>
        </p:nvCxnSpPr>
        <p:spPr>
          <a:xfrm>
            <a:off x="7285779" y="3670237"/>
            <a:ext cx="1716860" cy="1457802"/>
          </a:xfrm>
          <a:prstGeom prst="straightConnector1">
            <a:avLst/>
          </a:prstGeom>
          <a:ln w="190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365765"/>
            <a:ext cx="1716860" cy="1444948"/>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716860" cy="95250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「可能解獲得効率と質の悪い局所解回避の両立」と「計算量」が課題</a:t>
            </a:r>
            <a:endParaRPr lang="en-US" altLang="ja-JP" sz="2400" dirty="0"/>
          </a:p>
        </p:txBody>
      </p:sp>
      <p:sp>
        <p:nvSpPr>
          <p:cNvPr id="57" name="テキスト ボックス 56">
            <a:extLst>
              <a:ext uri="{FF2B5EF4-FFF2-40B4-BE49-F238E27FC236}">
                <a16:creationId xmlns:a16="http://schemas.microsoft.com/office/drawing/2014/main" id="{920A7349-D405-4E6B-9B11-6D41443A5822}"/>
              </a:ext>
            </a:extLst>
          </p:cNvPr>
          <p:cNvSpPr txBox="1"/>
          <p:nvPr/>
        </p:nvSpPr>
        <p:spPr>
          <a:xfrm>
            <a:off x="8528261" y="2572000"/>
            <a:ext cx="2871050" cy="584775"/>
          </a:xfrm>
          <a:prstGeom prst="rect">
            <a:avLst/>
          </a:prstGeom>
          <a:noFill/>
        </p:spPr>
        <p:txBody>
          <a:bodyPr wrap="square" rtlCol="0">
            <a:spAutoFit/>
          </a:bodyPr>
          <a:lstStyle/>
          <a:p>
            <a:pPr algn="ctr"/>
            <a:r>
              <a:rPr kumimoji="1" lang="ja-JP" altLang="en-US" sz="1600" b="1" dirty="0">
                <a:solidFill>
                  <a:schemeClr val="accent3"/>
                </a:solidFill>
              </a:rPr>
              <a:t>多目的最適化の制約対処法</a:t>
            </a:r>
          </a:p>
        </p:txBody>
      </p:sp>
      <p:sp>
        <p:nvSpPr>
          <p:cNvPr id="61" name="正方形/長方形 60">
            <a:extLst>
              <a:ext uri="{FF2B5EF4-FFF2-40B4-BE49-F238E27FC236}">
                <a16:creationId xmlns:a16="http://schemas.microsoft.com/office/drawing/2014/main" id="{B46F82AE-BAD9-4A5B-9EFA-DD60EFAFF32D}"/>
              </a:ext>
            </a:extLst>
          </p:cNvPr>
          <p:cNvSpPr/>
          <p:nvPr/>
        </p:nvSpPr>
        <p:spPr>
          <a:xfrm>
            <a:off x="9002639" y="4781909"/>
            <a:ext cx="1922294" cy="69225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62" name="テキスト ボックス 61">
            <a:extLst>
              <a:ext uri="{FF2B5EF4-FFF2-40B4-BE49-F238E27FC236}">
                <a16:creationId xmlns:a16="http://schemas.microsoft.com/office/drawing/2014/main" id="{3571C640-D2EB-457E-BBDE-566E467B84F2}"/>
              </a:ext>
            </a:extLst>
          </p:cNvPr>
          <p:cNvSpPr txBox="1"/>
          <p:nvPr/>
        </p:nvSpPr>
        <p:spPr>
          <a:xfrm>
            <a:off x="8846559" y="4143782"/>
            <a:ext cx="2234453" cy="584775"/>
          </a:xfrm>
          <a:prstGeom prst="rect">
            <a:avLst/>
          </a:prstGeom>
          <a:noFill/>
        </p:spPr>
        <p:txBody>
          <a:bodyPr wrap="square" rtlCol="0">
            <a:spAutoFit/>
          </a:bodyPr>
          <a:lstStyle/>
          <a:p>
            <a:pPr algn="ctr"/>
            <a:r>
              <a:rPr kumimoji="1" lang="ja-JP" altLang="en-US" sz="1600" b="1" dirty="0">
                <a:solidFill>
                  <a:schemeClr val="accent2"/>
                </a:solidFill>
              </a:rPr>
              <a:t>制約違反量削減優先の制約対処法</a:t>
            </a:r>
          </a:p>
        </p:txBody>
      </p:sp>
      <p:cxnSp>
        <p:nvCxnSpPr>
          <p:cNvPr id="64" name="直線矢印コネクタ 63">
            <a:extLst>
              <a:ext uri="{FF2B5EF4-FFF2-40B4-BE49-F238E27FC236}">
                <a16:creationId xmlns:a16="http://schemas.microsoft.com/office/drawing/2014/main" id="{CE0B1DFE-8DB9-4827-9405-A3145FA5020E}"/>
              </a:ext>
            </a:extLst>
          </p:cNvPr>
          <p:cNvCxnSpPr>
            <a:cxnSpLocks/>
            <a:stCxn id="29" idx="3"/>
            <a:endCxn id="34" idx="1"/>
          </p:cNvCxnSpPr>
          <p:nvPr/>
        </p:nvCxnSpPr>
        <p:spPr>
          <a:xfrm flipV="1">
            <a:off x="7285779" y="3365765"/>
            <a:ext cx="1716860" cy="304472"/>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139B35C-F32E-4B55-BCC4-B507126C03CC}"/>
              </a:ext>
            </a:extLst>
          </p:cNvPr>
          <p:cNvCxnSpPr>
            <a:cxnSpLocks/>
            <a:stCxn id="30" idx="3"/>
            <a:endCxn id="61" idx="1"/>
          </p:cNvCxnSpPr>
          <p:nvPr/>
        </p:nvCxnSpPr>
        <p:spPr>
          <a:xfrm>
            <a:off x="7285779" y="4810713"/>
            <a:ext cx="1716860" cy="317326"/>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297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想定している問題とアルゴリズムの関係を明らかにした。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2</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94354"/>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136771"/>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136771"/>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6" y="3394354"/>
            <a:ext cx="2073003"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（新</a:t>
            </a:r>
            <a:r>
              <a:rPr kumimoji="1" lang="en-US" altLang="ja-JP" dirty="0">
                <a:solidFill>
                  <a:schemeClr val="bg1">
                    <a:lumMod val="50000"/>
                  </a:schemeClr>
                </a:solidFill>
              </a:rPr>
              <a:t>D2</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644512" y="4121382"/>
            <a:ext cx="2098651" cy="400110"/>
          </a:xfrm>
          <a:prstGeom prst="rect">
            <a:avLst/>
          </a:prstGeom>
          <a:noFill/>
        </p:spPr>
        <p:txBody>
          <a:bodyPr wrap="none" rtlCol="0">
            <a:spAutoFit/>
          </a:bodyPr>
          <a:lstStyle/>
          <a:p>
            <a:pPr algn="ctr"/>
            <a:r>
              <a:rPr kumimoji="1" lang="ja-JP" altLang="en-US" sz="2000" dirty="0"/>
              <a:t>佐藤さん</a:t>
            </a:r>
            <a:r>
              <a:rPr kumimoji="1" lang="ja-JP" altLang="en-US" dirty="0"/>
              <a:t>（新</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94354"/>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490561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490561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2" y="4890227"/>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M1</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spTree>
    <p:extLst>
      <p:ext uri="{BB962C8B-B14F-4D97-AF65-F5344CB8AC3E}">
        <p14:creationId xmlns:p14="http://schemas.microsoft.com/office/powerpoint/2010/main" val="316410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研究開発計画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46414598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6702">
                  <a:extLst>
                    <a:ext uri="{9D8B030D-6E8A-4147-A177-3AD203B41FA5}">
                      <a16:colId xmlns:a16="http://schemas.microsoft.com/office/drawing/2014/main" val="593228238"/>
                    </a:ext>
                  </a:extLst>
                </a:gridCol>
                <a:gridCol w="2563298">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4422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827192"/>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21476" y="205074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847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514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14391" y="2369187"/>
            <a:ext cx="1337220" cy="369332"/>
          </a:xfrm>
          <a:prstGeom prst="rect">
            <a:avLst/>
          </a:prstGeom>
          <a:noFill/>
        </p:spPr>
        <p:txBody>
          <a:bodyPr wrap="square" rtlCol="0">
            <a:spAutoFit/>
          </a:bodyPr>
          <a:lstStyle/>
          <a:p>
            <a:pPr algn="ctr"/>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a:off x="1879731" y="4025693"/>
            <a:ext cx="996040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14391" y="3832901"/>
            <a:ext cx="1337220" cy="369332"/>
          </a:xfrm>
          <a:prstGeom prst="rect">
            <a:avLst/>
          </a:prstGeom>
          <a:noFill/>
        </p:spPr>
        <p:txBody>
          <a:bodyPr wrap="square" rtlCol="0">
            <a:spAutoFit/>
          </a:bodyPr>
          <a:lstStyle/>
          <a:p>
            <a:pPr algn="ctr"/>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38692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5160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3266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352587"/>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860775" y="5274006"/>
            <a:ext cx="3193699" cy="468295"/>
          </a:xfrm>
          <a:prstGeom prst="wedgeRoundRectCallout">
            <a:avLst>
              <a:gd name="adj1" fmla="val -5228"/>
              <a:gd name="adj2" fmla="val -9502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0247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4979661"/>
            <a:ext cx="902811" cy="307777"/>
          </a:xfrm>
          <a:prstGeom prst="rect">
            <a:avLst/>
          </a:prstGeom>
          <a:noFill/>
        </p:spPr>
        <p:txBody>
          <a:bodyPr wrap="none" rtlCol="0">
            <a:spAutoFit/>
          </a:bodyPr>
          <a:lstStyle/>
          <a:p>
            <a:pPr algn="ctr"/>
            <a:r>
              <a:rPr kumimoji="1" lang="ja-JP" altLang="en-US" sz="1400" dirty="0"/>
              <a:t>性能評価</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10902932" y="613496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2" name="テキスト ボックス 51">
            <a:extLst>
              <a:ext uri="{FF2B5EF4-FFF2-40B4-BE49-F238E27FC236}">
                <a16:creationId xmlns:a16="http://schemas.microsoft.com/office/drawing/2014/main" id="{7C7E9A40-1CFC-49AA-B808-2D2CD95C94F6}"/>
              </a:ext>
            </a:extLst>
          </p:cNvPr>
          <p:cNvSpPr txBox="1"/>
          <p:nvPr/>
        </p:nvSpPr>
        <p:spPr>
          <a:xfrm>
            <a:off x="10918238" y="5715775"/>
            <a:ext cx="889067" cy="338554"/>
          </a:xfrm>
          <a:prstGeom prst="rect">
            <a:avLst/>
          </a:prstGeom>
          <a:noFill/>
        </p:spPr>
        <p:txBody>
          <a:bodyPr wrap="square" rtlCol="0">
            <a:spAutoFit/>
          </a:bodyPr>
          <a:lstStyle/>
          <a:p>
            <a:pPr algn="ctr"/>
            <a:r>
              <a:rPr kumimoji="1" lang="ja-JP" altLang="en-US" sz="1600" dirty="0"/>
              <a:t>並列化</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31025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9772856" y="2796464"/>
            <a:ext cx="1297828" cy="307777"/>
          </a:xfrm>
          <a:prstGeom prst="rect">
            <a:avLst/>
          </a:prstGeom>
          <a:noFill/>
        </p:spPr>
        <p:txBody>
          <a:bodyPr wrap="square" rtlCol="0">
            <a:spAutoFit/>
          </a:bodyPr>
          <a:lstStyle/>
          <a:p>
            <a:pPr algn="ctr"/>
            <a:r>
              <a:rPr kumimoji="1" lang="ja-JP" altLang="en-US" sz="1400" dirty="0"/>
              <a:t>卒業論文</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5388314" y="4952875"/>
            <a:ext cx="1960450" cy="319852"/>
          </a:xfrm>
          <a:prstGeom prst="wedgeRoundRectCallout">
            <a:avLst>
              <a:gd name="adj1" fmla="val -30435"/>
              <a:gd name="adj2" fmla="val 107650"/>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7673372" y="32311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0624197"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9934218" y="2177749"/>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25528"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02555" y="2177749"/>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524237" y="5214565"/>
            <a:ext cx="889067" cy="369332"/>
          </a:xfrm>
          <a:prstGeom prst="rect">
            <a:avLst/>
          </a:prstGeom>
          <a:noFill/>
        </p:spPr>
        <p:txBody>
          <a:bodyPr wrap="square" rtlCol="0">
            <a:spAutoFit/>
          </a:bodyPr>
          <a:lstStyle/>
          <a:p>
            <a:pPr algn="ctr"/>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314391" y="2920445"/>
            <a:ext cx="1594188" cy="369332"/>
          </a:xfrm>
          <a:prstGeom prst="rect">
            <a:avLst/>
          </a:prstGeom>
          <a:noFill/>
        </p:spPr>
        <p:txBody>
          <a:bodyPr wrap="square" rtlCol="0">
            <a:spAutoFit/>
          </a:bodyPr>
          <a:lstStyle/>
          <a:p>
            <a:pPr algn="ctr"/>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314391" y="1769113"/>
            <a:ext cx="1337220" cy="369332"/>
          </a:xfrm>
          <a:prstGeom prst="rect">
            <a:avLst/>
          </a:prstGeom>
          <a:noFill/>
        </p:spPr>
        <p:txBody>
          <a:bodyPr wrap="square" rtlCol="0">
            <a:spAutoFit/>
          </a:bodyPr>
          <a:lstStyle/>
          <a:p>
            <a:pPr algn="ctr"/>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353787"/>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198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04056" y="24964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11390" y="21777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p:cNvCxnSpPr>
          <p:nvPr/>
        </p:nvCxnSpPr>
        <p:spPr>
          <a:xfrm flipV="1">
            <a:off x="1821476" y="267883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989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556385"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514893"/>
            <a:ext cx="1297828" cy="307777"/>
          </a:xfrm>
          <a:prstGeom prst="rect">
            <a:avLst/>
          </a:prstGeom>
          <a:noFill/>
        </p:spPr>
        <p:txBody>
          <a:bodyPr wrap="square" rtlCol="0">
            <a:spAutoFit/>
          </a:bodyPr>
          <a:lstStyle/>
          <a:p>
            <a:pPr algn="ctr"/>
            <a:r>
              <a:rPr kumimoji="1" lang="ja-JP" altLang="en-US" sz="1400" dirty="0"/>
              <a:t>国際会議発表</a:t>
            </a:r>
          </a:p>
        </p:txBody>
      </p:sp>
      <p:sp>
        <p:nvSpPr>
          <p:cNvPr id="57" name="二等辺三角形 56">
            <a:extLst>
              <a:ext uri="{FF2B5EF4-FFF2-40B4-BE49-F238E27FC236}">
                <a16:creationId xmlns:a16="http://schemas.microsoft.com/office/drawing/2014/main" id="{7A4701D4-5BE3-46E3-BE51-60733ED94974}"/>
              </a:ext>
            </a:extLst>
          </p:cNvPr>
          <p:cNvSpPr/>
          <p:nvPr/>
        </p:nvSpPr>
        <p:spPr>
          <a:xfrm rot="10800000">
            <a:off x="11592773" y="381693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11656E0D-02E7-4887-9E11-B91140DF06ED}"/>
              </a:ext>
            </a:extLst>
          </p:cNvPr>
          <p:cNvSpPr txBox="1"/>
          <p:nvPr/>
        </p:nvSpPr>
        <p:spPr>
          <a:xfrm>
            <a:off x="10759777" y="3483867"/>
            <a:ext cx="1297828" cy="307777"/>
          </a:xfrm>
          <a:prstGeom prst="rect">
            <a:avLst/>
          </a:prstGeom>
          <a:noFill/>
        </p:spPr>
        <p:txBody>
          <a:bodyPr wrap="square" rtlCol="0">
            <a:spAutoFit/>
          </a:bodyPr>
          <a:lstStyle/>
          <a:p>
            <a:pPr algn="ctr"/>
            <a:r>
              <a:rPr kumimoji="1" lang="ja-JP" altLang="en-US" sz="1400" dirty="0"/>
              <a:t>国際会議投稿</a:t>
            </a:r>
          </a:p>
        </p:txBody>
      </p:sp>
    </p:spTree>
    <p:extLst>
      <p:ext uri="{BB962C8B-B14F-4D97-AF65-F5344CB8AC3E}">
        <p14:creationId xmlns:p14="http://schemas.microsoft.com/office/powerpoint/2010/main" val="3193690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年度下期の研究開発項目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extLst>
              <p:ext uri="{D42A27DB-BD31-4B8C-83A1-F6EECF244321}">
                <p14:modId xmlns:p14="http://schemas.microsoft.com/office/powerpoint/2010/main" val="175081765"/>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9347376"/>
                  </a:ext>
                </a:extLst>
              </a:tr>
            </a:tbl>
          </a:graphicData>
        </a:graphic>
      </p:graphicFrame>
      <p:sp>
        <p:nvSpPr>
          <p:cNvPr id="4" name="テキスト プレースホルダー 5">
            <a:extLst>
              <a:ext uri="{FF2B5EF4-FFF2-40B4-BE49-F238E27FC236}">
                <a16:creationId xmlns:a16="http://schemas.microsoft.com/office/drawing/2014/main" id="{7C3B5C7E-F708-5DF0-EC36-8C2C519A8FE8}"/>
              </a:ext>
            </a:extLst>
          </p:cNvPr>
          <p:cNvSpPr txBox="1">
            <a:spLocks/>
          </p:cNvSpPr>
          <p:nvPr/>
        </p:nvSpPr>
        <p:spPr>
          <a:xfrm>
            <a:off x="517055" y="873184"/>
            <a:ext cx="10160470" cy="1012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accent1"/>
              </a:buClr>
              <a:buFont typeface="Wingdings" panose="05000000000000000000" pitchFamily="2" charset="2"/>
              <a:buChar char="n"/>
            </a:pPr>
            <a:r>
              <a:rPr lang="ja-JP" altLang="en-US" b="1" dirty="0"/>
              <a:t>パレートフロンティアが広い、可能領域が非連結な場合を想定し、二段階アプローチをベースとした技術検討・検証を進める。</a:t>
            </a:r>
            <a:endParaRPr lang="en-US" altLang="ja-JP" b="1" dirty="0"/>
          </a:p>
        </p:txBody>
      </p:sp>
    </p:spTree>
    <p:extLst>
      <p:ext uri="{BB962C8B-B14F-4D97-AF65-F5344CB8AC3E}">
        <p14:creationId xmlns:p14="http://schemas.microsoft.com/office/powerpoint/2010/main" val="4017980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二段階アプローチの二段階目に組み込むなど、アルゴリズムを合体・工夫することで、より最適な解を獲得することを狙う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下期も引き続き、ご協力をよろしくお願いいたします</a:t>
            </a:r>
          </a:p>
        </p:txBody>
      </p:sp>
    </p:spTree>
    <p:extLst>
      <p:ext uri="{BB962C8B-B14F-4D97-AF65-F5344CB8AC3E}">
        <p14:creationId xmlns:p14="http://schemas.microsoft.com/office/powerpoint/2010/main" val="493325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40</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1264694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spTree>
    <p:extLst>
      <p:ext uri="{BB962C8B-B14F-4D97-AF65-F5344CB8AC3E}">
        <p14:creationId xmlns:p14="http://schemas.microsoft.com/office/powerpoint/2010/main" val="165236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13472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234924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864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cxnSp>
        <p:nvCxnSpPr>
          <p:cNvPr id="52" name="直線コネクタ 51">
            <a:extLst>
              <a:ext uri="{FF2B5EF4-FFF2-40B4-BE49-F238E27FC236}">
                <a16:creationId xmlns:a16="http://schemas.microsoft.com/office/drawing/2014/main" id="{6F252677-D0CF-401D-8AFF-1DF2F754B936}"/>
              </a:ext>
            </a:extLst>
          </p:cNvPr>
          <p:cNvCxnSpPr>
            <a:cxnSpLocks/>
          </p:cNvCxnSpPr>
          <p:nvPr/>
        </p:nvCxnSpPr>
        <p:spPr>
          <a:xfrm flipH="1">
            <a:off x="7538957" y="5554902"/>
            <a:ext cx="3481467" cy="0"/>
          </a:xfrm>
          <a:prstGeom prst="line">
            <a:avLst/>
          </a:prstGeom>
          <a:ln>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5"/>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6"/>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068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486"/>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6357336" y="1457947"/>
                <a:ext cx="2275202" cy="646331"/>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a:t>
                </a:r>
                <a:endParaRPr kumimoji="1" lang="en-US" altLang="ja-JP" b="1" dirty="0"/>
              </a:p>
              <a:p>
                <a:pPr algn="ctr"/>
                <a:r>
                  <a:rPr kumimoji="1" lang="ja-JP" altLang="en-US" b="1" dirty="0"/>
                  <a:t>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6357336" y="1457947"/>
                <a:ext cx="2275202" cy="646331"/>
              </a:xfrm>
              <a:prstGeom prst="rect">
                <a:avLst/>
              </a:prstGeom>
              <a:blipFill>
                <a:blip r:embed="rId3"/>
                <a:stretch>
                  <a:fillRect t="-4717"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678718" y="1595375"/>
                <a:ext cx="2357176"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678718" y="1595375"/>
                <a:ext cx="2357176" cy="369332"/>
              </a:xfrm>
              <a:prstGeom prst="rect">
                <a:avLst/>
              </a:prstGeom>
              <a:blipFill>
                <a:blip r:embed="rId4"/>
                <a:stretch>
                  <a:fillRect l="-258" t="-10000" r="-1550" b="-266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7910"/>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4354279" y="5818624"/>
            <a:ext cx="3483442" cy="338554"/>
          </a:xfrm>
          <a:prstGeom prst="rect">
            <a:avLst/>
          </a:prstGeom>
          <a:noFill/>
        </p:spPr>
        <p:txBody>
          <a:bodyPr wrap="square" rtlCol="0">
            <a:spAutoFit/>
          </a:bodyPr>
          <a:lstStyle/>
          <a:p>
            <a:r>
              <a:rPr kumimoji="1" lang="ja-JP" altLang="en-US" sz="1600" dirty="0"/>
              <a:t>実行可能解を得た時点から線を描画</a:t>
            </a: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45291" y="111558"/>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bg1"/>
                          </a:solidFill>
                          <a:latin typeface="Cambria Math" panose="02040503050406030204" pitchFamily="18" charset="0"/>
                        </a:rPr>
                        <m:t>𝑑</m:t>
                      </m:r>
                      <m:r>
                        <a:rPr kumimoji="1" lang="en-US" altLang="ja-JP" sz="1400" b="0" i="1" smtClean="0">
                          <a:solidFill>
                            <a:schemeClr val="bg1"/>
                          </a:solidFill>
                          <a:latin typeface="Cambria Math" panose="02040503050406030204" pitchFamily="18" charset="0"/>
                        </a:rPr>
                        <m:t>=</m:t>
                      </m:r>
                      <m:sSup>
                        <m:sSupPr>
                          <m:ctrlPr>
                            <a:rPr kumimoji="1" lang="en-US" altLang="ja-JP" sz="1400" b="0" i="1" smtClean="0">
                              <a:solidFill>
                                <a:schemeClr val="bg1"/>
                              </a:solidFill>
                              <a:latin typeface="Cambria Math" panose="02040503050406030204" pitchFamily="18" charset="0"/>
                            </a:rPr>
                          </m:ctrlPr>
                        </m:sSupPr>
                        <m:e>
                          <m:r>
                            <a:rPr kumimoji="1" lang="en-US" altLang="ja-JP" sz="1400" b="0" i="1" smtClean="0">
                              <a:solidFill>
                                <a:schemeClr val="bg1"/>
                              </a:solidFill>
                              <a:latin typeface="Cambria Math" panose="02040503050406030204" pitchFamily="18" charset="0"/>
                            </a:rPr>
                            <m:t>10</m:t>
                          </m:r>
                        </m:e>
                        <m:sup>
                          <m:r>
                            <a:rPr kumimoji="1" lang="en-US" altLang="ja-JP" sz="1400" b="0" i="1" smtClean="0">
                              <a:solidFill>
                                <a:schemeClr val="bg1"/>
                              </a:solidFill>
                              <a:latin typeface="Cambria Math" panose="02040503050406030204" pitchFamily="18" charset="0"/>
                            </a:rPr>
                            <m:t>−4</m:t>
                          </m:r>
                        </m:sup>
                      </m:sSup>
                    </m:oMath>
                  </m:oMathPara>
                </a14:m>
                <a:endParaRPr kumimoji="1" lang="ja-JP" altLang="en-US" sz="1400" dirty="0">
                  <a:solidFill>
                    <a:schemeClr val="bg1"/>
                  </a:solidFill>
                </a:endParaRPr>
              </a:p>
            </p:txBody>
          </p:sp>
        </mc:Choice>
        <mc:Fallback xmlns="">
          <p:sp>
            <p:nvSpPr>
              <p:cNvPr id="61" name="テキスト ボックス 60">
                <a:extLst>
                  <a:ext uri="{FF2B5EF4-FFF2-40B4-BE49-F238E27FC236}">
                    <a16:creationId xmlns:a16="http://schemas.microsoft.com/office/drawing/2014/main" id="{0D7775AA-DCF5-4962-9F49-B5E5C5320C92}"/>
                  </a:ext>
                </a:extLst>
              </p:cNvPr>
              <p:cNvSpPr txBox="1">
                <a:spLocks noRot="1" noChangeAspect="1" noMove="1" noResize="1" noEditPoints="1" noAdjustHandles="1" noChangeArrowheads="1" noChangeShapeType="1" noTextEdit="1"/>
              </p:cNvSpPr>
              <p:nvPr/>
            </p:nvSpPr>
            <p:spPr>
              <a:xfrm>
                <a:off x="10645291" y="111558"/>
                <a:ext cx="1416942" cy="523220"/>
              </a:xfrm>
              <a:prstGeom prst="rect">
                <a:avLst/>
              </a:prstGeom>
              <a:blipFill>
                <a:blip r:embed="rId6"/>
                <a:stretch>
                  <a:fillRect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DD08007-5161-4024-A5FF-A5F903B99FAC}"/>
                  </a:ext>
                </a:extLst>
              </p:cNvPr>
              <p:cNvSpPr txBox="1"/>
              <p:nvPr/>
            </p:nvSpPr>
            <p:spPr>
              <a:xfrm>
                <a:off x="1585759" y="5700267"/>
                <a:ext cx="2335589" cy="5332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e>
                      </m:d>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𝑁</m:t>
                          </m:r>
                        </m:den>
                      </m:f>
                      <m:nary>
                        <m:naryPr>
                          <m:chr m:val="∑"/>
                          <m:limLoc m:val="subSup"/>
                          <m:ctrlPr>
                            <a:rPr kumimoji="1" lang="en-US" altLang="ja-JP" sz="1400" b="0" i="1" smtClean="0">
                              <a:latin typeface="Cambria Math" panose="02040503050406030204" pitchFamily="18" charset="0"/>
                            </a:rPr>
                          </m:ctrlPr>
                        </m:naryPr>
                        <m:sub>
                          <m:r>
                            <m:rPr>
                              <m:brk m:alnAt="25"/>
                            </m:rP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2</m:t>
                              </m:r>
                            </m:sup>
                          </m:sSubSup>
                        </m:e>
                      </m:nary>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BDD08007-5161-4024-A5FF-A5F903B99FAC}"/>
                  </a:ext>
                </a:extLst>
              </p:cNvPr>
              <p:cNvSpPr txBox="1">
                <a:spLocks noRot="1" noChangeAspect="1" noMove="1" noResize="1" noEditPoints="1" noAdjustHandles="1" noChangeArrowheads="1" noChangeShapeType="1" noTextEdit="1"/>
              </p:cNvSpPr>
              <p:nvPr/>
            </p:nvSpPr>
            <p:spPr>
              <a:xfrm>
                <a:off x="1585759" y="5700267"/>
                <a:ext cx="2335589" cy="533288"/>
              </a:xfrm>
              <a:prstGeom prst="rect">
                <a:avLst/>
              </a:prstGeom>
              <a:blipFill>
                <a:blip r:embed="rId7"/>
                <a:stretch>
                  <a:fillRect t="-134091" r="-14883"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9A8E22-D502-4253-ACD4-8A1E7179903C}"/>
                  </a:ext>
                </a:extLst>
              </p:cNvPr>
              <p:cNvSpPr txBox="1"/>
              <p:nvPr/>
            </p:nvSpPr>
            <p:spPr>
              <a:xfrm>
                <a:off x="3164086" y="1455357"/>
                <a:ext cx="235717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1" name="テキスト ボックス 20">
                <a:extLst>
                  <a:ext uri="{FF2B5EF4-FFF2-40B4-BE49-F238E27FC236}">
                    <a16:creationId xmlns:a16="http://schemas.microsoft.com/office/drawing/2014/main" id="{A49A8E22-D502-4253-ACD4-8A1E7179903C}"/>
                  </a:ext>
                </a:extLst>
              </p:cNvPr>
              <p:cNvSpPr txBox="1">
                <a:spLocks noRot="1" noChangeAspect="1" noMove="1" noResize="1" noEditPoints="1" noAdjustHandles="1" noChangeArrowheads="1" noChangeShapeType="1" noTextEdit="1"/>
              </p:cNvSpPr>
              <p:nvPr/>
            </p:nvSpPr>
            <p:spPr>
              <a:xfrm>
                <a:off x="3164086"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10DE4D-5BF2-435E-BCDB-C040EDF817E4}"/>
                  </a:ext>
                </a:extLst>
              </p:cNvPr>
              <p:cNvSpPr txBox="1"/>
              <p:nvPr/>
            </p:nvSpPr>
            <p:spPr>
              <a:xfrm>
                <a:off x="3154254" y="1739915"/>
                <a:ext cx="252862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r>
                        <a:rPr kumimoji="1" lang="en-US" altLang="ja-JP" sz="140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𝟏</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−4</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2" name="テキスト ボックス 21">
                <a:extLst>
                  <a:ext uri="{FF2B5EF4-FFF2-40B4-BE49-F238E27FC236}">
                    <a16:creationId xmlns:a16="http://schemas.microsoft.com/office/drawing/2014/main" id="{AD10DE4D-5BF2-435E-BCDB-C040EDF817E4}"/>
                  </a:ext>
                </a:extLst>
              </p:cNvPr>
              <p:cNvSpPr txBox="1">
                <a:spLocks noRot="1" noChangeAspect="1" noMove="1" noResize="1" noEditPoints="1" noAdjustHandles="1" noChangeArrowheads="1" noChangeShapeType="1" noTextEdit="1"/>
              </p:cNvSpPr>
              <p:nvPr/>
            </p:nvSpPr>
            <p:spPr>
              <a:xfrm>
                <a:off x="3154254" y="1739915"/>
                <a:ext cx="2528626" cy="307777"/>
              </a:xfrm>
              <a:prstGeom prst="rect">
                <a:avLst/>
              </a:prstGeom>
              <a:blipFill>
                <a:blip r:embed="rId9"/>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F9987B2-3F7F-491C-97A0-119F51C44069}"/>
                  </a:ext>
                </a:extLst>
              </p:cNvPr>
              <p:cNvSpPr txBox="1"/>
              <p:nvPr/>
            </p:nvSpPr>
            <p:spPr>
              <a:xfrm>
                <a:off x="8595213" y="1455357"/>
                <a:ext cx="23571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0F9987B2-3F7F-491C-97A0-119F51C44069}"/>
                  </a:ext>
                </a:extLst>
              </p:cNvPr>
              <p:cNvSpPr txBox="1">
                <a:spLocks noRot="1" noChangeAspect="1" noMove="1" noResize="1" noEditPoints="1" noAdjustHandles="1" noChangeArrowheads="1" noChangeShapeType="1" noTextEdit="1"/>
              </p:cNvSpPr>
              <p:nvPr/>
            </p:nvSpPr>
            <p:spPr>
              <a:xfrm>
                <a:off x="8595213"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558A12F-1084-4233-B05D-554DD19171F4}"/>
                  </a:ext>
                </a:extLst>
              </p:cNvPr>
              <p:cNvSpPr txBox="1"/>
              <p:nvPr/>
            </p:nvSpPr>
            <p:spPr>
              <a:xfrm>
                <a:off x="8594130" y="1739915"/>
                <a:ext cx="324685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ctrlPr>
                            <a:rPr kumimoji="1" lang="en-US" altLang="ja-JP" sz="1400" i="1" smtClean="0">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func>
                        <m:funcPr>
                          <m:ctrlPr>
                            <a:rPr kumimoji="1" lang="en-US" altLang="ja-JP" sz="1400" b="0" i="1" smtClean="0">
                              <a:latin typeface="Cambria Math" panose="02040503050406030204" pitchFamily="18" charset="0"/>
                            </a:rPr>
                          </m:ctrlPr>
                        </m:funcPr>
                        <m:fName>
                          <m:r>
                            <m:rPr>
                              <m:sty m:val="p"/>
                            </m:rPr>
                            <a:rPr kumimoji="1" lang="en-US" altLang="ja-JP" sz="1400" b="0" i="0" smtClean="0">
                              <a:latin typeface="Cambria Math" panose="02040503050406030204" pitchFamily="18" charset="0"/>
                            </a:rPr>
                            <m:t>exp</m:t>
                          </m:r>
                        </m:fName>
                        <m:e>
                          <m:d>
                            <m:dPr>
                              <m:begChr m:val="["/>
                              <m:endChr m:val="]"/>
                              <m:ctrlPr>
                                <a:rPr kumimoji="1" lang="en-US" altLang="ja-JP" sz="1400" b="0" i="1" smtClean="0">
                                  <a:latin typeface="Cambria Math" panose="02040503050406030204" pitchFamily="18" charset="0"/>
                                </a:rPr>
                              </m:ctrlPr>
                            </m:dPr>
                            <m:e>
                              <m:r>
                                <a:rPr kumimoji="1" lang="en-US" altLang="ja-JP" sz="1400" i="1">
                                  <a:latin typeface="Cambria Math" panose="02040503050406030204" pitchFamily="18" charset="0"/>
                                </a:rPr>
                                <m:t>10</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𝑠</m:t>
                                  </m:r>
                                </m:sub>
                              </m:sSub>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𝟏</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𝑑</m:t>
                                  </m:r>
                                  <m:r>
                                    <a:rPr kumimoji="1" lang="en-US" altLang="ja-JP" sz="1400" i="1">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i="1">
                                          <a:latin typeface="Cambria Math" panose="02040503050406030204" pitchFamily="18" charset="0"/>
                                        </a:rPr>
                                        <m:t>−4</m:t>
                                      </m:r>
                                    </m:sup>
                                  </m:sSup>
                                </m:e>
                              </m:d>
                            </m:e>
                          </m:d>
                          <m:r>
                            <a:rPr kumimoji="1" lang="en-US" altLang="ja-JP" sz="1400" i="1" smtClean="0">
                              <a:latin typeface="Cambria Math" panose="02040503050406030204" pitchFamily="18" charset="0"/>
                            </a:rPr>
                            <m:t> </m:t>
                          </m:r>
                        </m:e>
                      </m:func>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24" name="テキスト ボックス 23">
                <a:extLst>
                  <a:ext uri="{FF2B5EF4-FFF2-40B4-BE49-F238E27FC236}">
                    <a16:creationId xmlns:a16="http://schemas.microsoft.com/office/drawing/2014/main" id="{F558A12F-1084-4233-B05D-554DD19171F4}"/>
                  </a:ext>
                </a:extLst>
              </p:cNvPr>
              <p:cNvSpPr txBox="1">
                <a:spLocks noRot="1" noChangeAspect="1" noMove="1" noResize="1" noEditPoints="1" noAdjustHandles="1" noChangeArrowheads="1" noChangeShapeType="1" noTextEdit="1"/>
              </p:cNvSpPr>
              <p:nvPr/>
            </p:nvSpPr>
            <p:spPr>
              <a:xfrm>
                <a:off x="8594130" y="1739915"/>
                <a:ext cx="3246850" cy="307777"/>
              </a:xfrm>
              <a:prstGeom prst="rect">
                <a:avLst/>
              </a:prstGeom>
              <a:blipFill>
                <a:blip r:embed="rId10"/>
                <a:stretch>
                  <a:fillRect b="-7843"/>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8C6EB6FA-D8B8-49DF-848D-35C1222220E7}"/>
              </a:ext>
            </a:extLst>
          </p:cNvPr>
          <p:cNvSpPr txBox="1"/>
          <p:nvPr/>
        </p:nvSpPr>
        <p:spPr>
          <a:xfrm>
            <a:off x="425453" y="5795421"/>
            <a:ext cx="1251554" cy="338554"/>
          </a:xfrm>
          <a:prstGeom prst="rect">
            <a:avLst/>
          </a:prstGeom>
          <a:noFill/>
        </p:spPr>
        <p:txBody>
          <a:bodyPr wrap="square" rtlCol="0">
            <a:spAutoFit/>
          </a:bodyPr>
          <a:lstStyle/>
          <a:p>
            <a:r>
              <a:rPr kumimoji="1" lang="en-US" altLang="ja-JP" sz="1600" dirty="0"/>
              <a:t>Sphere</a:t>
            </a:r>
            <a:r>
              <a:rPr kumimoji="1" lang="ja-JP" altLang="en-US" sz="1600" dirty="0"/>
              <a:t>関数</a:t>
            </a:r>
          </a:p>
        </p:txBody>
      </p:sp>
    </p:spTree>
    <p:extLst>
      <p:ext uri="{BB962C8B-B14F-4D97-AF65-F5344CB8AC3E}">
        <p14:creationId xmlns:p14="http://schemas.microsoft.com/office/powerpoint/2010/main" val="154902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743346508"/>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8328">
                  <a:extLst>
                    <a:ext uri="{9D8B030D-6E8A-4147-A177-3AD203B41FA5}">
                      <a16:colId xmlns:a16="http://schemas.microsoft.com/office/drawing/2014/main" val="593228238"/>
                    </a:ext>
                  </a:extLst>
                </a:gridCol>
                <a:gridCol w="2561672">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9121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903392"/>
            <a:ext cx="1837362" cy="369332"/>
          </a:xfrm>
          <a:prstGeom prst="rect">
            <a:avLst/>
          </a:prstGeom>
          <a:noFill/>
        </p:spPr>
        <p:txBody>
          <a:bodyPr wrap="none" rtlCol="0">
            <a:spAutoFit/>
          </a:bodyPr>
          <a:lstStyle/>
          <a:p>
            <a:r>
              <a:rPr kumimoji="1" lang="ja-JP" altLang="en-US" b="1" dirty="0"/>
              <a:t>合体アルゴリズム</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641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295936" y="2724787"/>
            <a:ext cx="1337220" cy="369332"/>
          </a:xfrm>
          <a:prstGeom prst="rect">
            <a:avLst/>
          </a:prstGeom>
          <a:noFill/>
        </p:spPr>
        <p:txBody>
          <a:bodyPr wrap="square" rtlCol="0">
            <a:spAutoFit/>
          </a:bodyPr>
          <a:lstStyle/>
          <a:p>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a:stCxn id="33" idx="0"/>
          </p:cNvCxnSpPr>
          <p:nvPr/>
        </p:nvCxnSpPr>
        <p:spPr>
          <a:xfrm>
            <a:off x="6096904" y="4468417"/>
            <a:ext cx="57180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295936" y="4302801"/>
            <a:ext cx="1337220" cy="369332"/>
          </a:xfrm>
          <a:prstGeom prst="rect">
            <a:avLst/>
          </a:prstGeom>
          <a:noFill/>
        </p:spPr>
        <p:txBody>
          <a:bodyPr wrap="square" rtlCol="0">
            <a:spAutoFit/>
          </a:bodyPr>
          <a:lstStyle/>
          <a:p>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43391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9859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418741"/>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418741"/>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1579866" y="5815750"/>
            <a:ext cx="3193699" cy="468295"/>
          </a:xfrm>
          <a:prstGeom prst="wedgeRoundRectCallout">
            <a:avLst>
              <a:gd name="adj1" fmla="val -17555"/>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1009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5055861"/>
            <a:ext cx="902811" cy="307777"/>
          </a:xfrm>
          <a:prstGeom prst="rect">
            <a:avLst/>
          </a:prstGeom>
          <a:noFill/>
        </p:spPr>
        <p:txBody>
          <a:bodyPr wrap="none" rtlCol="0">
            <a:spAutoFit/>
          </a:bodyPr>
          <a:lstStyle/>
          <a:p>
            <a:pPr algn="ctr"/>
            <a:r>
              <a:rPr kumimoji="1" lang="ja-JP" altLang="en-US" sz="1400" dirty="0"/>
              <a:t>性能評価</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1092244" y="35597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230056" y="3253664"/>
            <a:ext cx="1297828" cy="307777"/>
          </a:xfrm>
          <a:prstGeom prst="rect">
            <a:avLst/>
          </a:prstGeom>
          <a:noFill/>
        </p:spPr>
        <p:txBody>
          <a:bodyPr wrap="square" rtlCol="0">
            <a:spAutoFit/>
          </a:bodyPr>
          <a:lstStyle/>
          <a:p>
            <a:pPr algn="ctr"/>
            <a:r>
              <a:rPr kumimoji="1" lang="ja-JP" altLang="en-US" sz="1400" dirty="0"/>
              <a:t>卒業論文</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8130572" y="36883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1094097"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10505253" y="2520774"/>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50928"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56246" y="2522671"/>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295936" y="5272724"/>
            <a:ext cx="889067" cy="369332"/>
          </a:xfrm>
          <a:prstGeom prst="rect">
            <a:avLst/>
          </a:prstGeom>
          <a:noFill/>
        </p:spPr>
        <p:txBody>
          <a:bodyPr wrap="square" rtlCol="0">
            <a:spAutoFit/>
          </a:bodyPr>
          <a:lstStyle/>
          <a:p>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295936" y="3377645"/>
            <a:ext cx="1594188" cy="369332"/>
          </a:xfrm>
          <a:prstGeom prst="rect">
            <a:avLst/>
          </a:prstGeom>
          <a:noFill/>
        </p:spPr>
        <p:txBody>
          <a:bodyPr wrap="square" rtlCol="0">
            <a:spAutoFit/>
          </a:bodyPr>
          <a:lstStyle/>
          <a:p>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295936" y="1896113"/>
            <a:ext cx="1337220" cy="369332"/>
          </a:xfrm>
          <a:prstGeom prst="rect">
            <a:avLst/>
          </a:prstGeom>
          <a:noFill/>
        </p:spPr>
        <p:txBody>
          <a:bodyPr wrap="square" rtlCol="0">
            <a:spAutoFit/>
          </a:bodyPr>
          <a:lstStyle/>
          <a:p>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416409"/>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960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29456" y="28520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36790" y="25333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a:stCxn id="74" idx="0"/>
          </p:cNvCxnSpPr>
          <p:nvPr/>
        </p:nvCxnSpPr>
        <p:spPr>
          <a:xfrm>
            <a:off x="6111457" y="2981273"/>
            <a:ext cx="506464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29484"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486938"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641893"/>
            <a:ext cx="1297828" cy="307777"/>
          </a:xfrm>
          <a:prstGeom prst="rect">
            <a:avLst/>
          </a:prstGeom>
          <a:noFill/>
        </p:spPr>
        <p:txBody>
          <a:bodyPr wrap="square" rtlCol="0">
            <a:spAutoFit/>
          </a:bodyPr>
          <a:lstStyle/>
          <a:p>
            <a:pPr algn="ctr"/>
            <a:r>
              <a:rPr kumimoji="1" lang="ja-JP" altLang="en-US" sz="1400" dirty="0"/>
              <a:t>国際会議発表</a:t>
            </a:r>
          </a:p>
        </p:txBody>
      </p:sp>
      <p:cxnSp>
        <p:nvCxnSpPr>
          <p:cNvPr id="24" name="直線矢印コネクタ 23">
            <a:extLst>
              <a:ext uri="{FF2B5EF4-FFF2-40B4-BE49-F238E27FC236}">
                <a16:creationId xmlns:a16="http://schemas.microsoft.com/office/drawing/2014/main" id="{97D3DB98-0DF0-1C79-D73A-384983A26763}"/>
              </a:ext>
            </a:extLst>
          </p:cNvPr>
          <p:cNvCxnSpPr>
            <a:cxnSpLocks/>
            <a:stCxn id="84" idx="0"/>
            <a:endCxn id="80" idx="0"/>
          </p:cNvCxnSpPr>
          <p:nvPr/>
        </p:nvCxnSpPr>
        <p:spPr>
          <a:xfrm>
            <a:off x="9112612" y="2104210"/>
            <a:ext cx="2567617"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25" name="直線矢印コネクタ 24">
            <a:extLst>
              <a:ext uri="{FF2B5EF4-FFF2-40B4-BE49-F238E27FC236}">
                <a16:creationId xmlns:a16="http://schemas.microsoft.com/office/drawing/2014/main" id="{57933194-0211-E1CB-ACBB-D2FCBC07C4A9}"/>
              </a:ext>
            </a:extLst>
          </p:cNvPr>
          <p:cNvCxnSpPr>
            <a:cxnSpLocks/>
            <a:endCxn id="74" idx="0"/>
          </p:cNvCxnSpPr>
          <p:nvPr/>
        </p:nvCxnSpPr>
        <p:spPr>
          <a:xfrm>
            <a:off x="1860681" y="2981273"/>
            <a:ext cx="425077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吹き出し: 角を丸めた四角形 42">
            <a:extLst>
              <a:ext uri="{FF2B5EF4-FFF2-40B4-BE49-F238E27FC236}">
                <a16:creationId xmlns:a16="http://schemas.microsoft.com/office/drawing/2014/main" id="{19E46E8C-3E50-0FB4-15A7-2FC19417CD66}"/>
              </a:ext>
            </a:extLst>
          </p:cNvPr>
          <p:cNvSpPr/>
          <p:nvPr/>
        </p:nvSpPr>
        <p:spPr>
          <a:xfrm>
            <a:off x="11242697" y="3147103"/>
            <a:ext cx="938555" cy="307777"/>
          </a:xfrm>
          <a:prstGeom prst="wedgeRoundRectCallout">
            <a:avLst>
              <a:gd name="adj1" fmla="val 10960"/>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r>
              <a:rPr lang="ja-JP" altLang="en-US" sz="1400" dirty="0"/>
              <a:t>月予定</a:t>
            </a:r>
          </a:p>
        </p:txBody>
      </p:sp>
      <p:cxnSp>
        <p:nvCxnSpPr>
          <p:cNvPr id="56" name="直線矢印コネクタ 55">
            <a:extLst>
              <a:ext uri="{FF2B5EF4-FFF2-40B4-BE49-F238E27FC236}">
                <a16:creationId xmlns:a16="http://schemas.microsoft.com/office/drawing/2014/main" id="{01FB1ADD-AFA2-9DD3-4248-E3E405A4E6E7}"/>
              </a:ext>
            </a:extLst>
          </p:cNvPr>
          <p:cNvCxnSpPr>
            <a:cxnSpLocks/>
            <a:endCxn id="33" idx="0"/>
          </p:cNvCxnSpPr>
          <p:nvPr/>
        </p:nvCxnSpPr>
        <p:spPr>
          <a:xfrm>
            <a:off x="1860681" y="4468417"/>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63" name="直線矢印コネクタ 62">
            <a:extLst>
              <a:ext uri="{FF2B5EF4-FFF2-40B4-BE49-F238E27FC236}">
                <a16:creationId xmlns:a16="http://schemas.microsoft.com/office/drawing/2014/main" id="{A8AFCDBC-34B6-23FA-C572-EF221FDEE593}"/>
              </a:ext>
            </a:extLst>
          </p:cNvPr>
          <p:cNvCxnSpPr>
            <a:cxnSpLocks/>
            <a:endCxn id="18" idx="0"/>
          </p:cNvCxnSpPr>
          <p:nvPr/>
        </p:nvCxnSpPr>
        <p:spPr>
          <a:xfrm>
            <a:off x="1860681" y="2093666"/>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2F7BFC5D-0F52-2314-E1E2-E8ACC93FC60D}"/>
              </a:ext>
            </a:extLst>
          </p:cNvPr>
          <p:cNvCxnSpPr>
            <a:cxnSpLocks/>
            <a:stCxn id="18" idx="0"/>
            <a:endCxn id="84" idx="0"/>
          </p:cNvCxnSpPr>
          <p:nvPr/>
        </p:nvCxnSpPr>
        <p:spPr>
          <a:xfrm>
            <a:off x="6096904" y="2104210"/>
            <a:ext cx="3015708"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6396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257316"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90349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共同研究で開発した方法と、有望な方法を使用する。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extLst>
              <p:ext uri="{D42A27DB-BD31-4B8C-83A1-F6EECF244321}">
                <p14:modId xmlns:p14="http://schemas.microsoft.com/office/powerpoint/2010/main" val="94996050"/>
              </p:ext>
            </p:extLst>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実応用の特徴を含む問題を用いて、</a:t>
            </a:r>
            <a:r>
              <a:rPr lang="en-US" altLang="ja-JP" sz="2800" dirty="0"/>
              <a:t>2</a:t>
            </a:r>
            <a:r>
              <a:rPr lang="ja-JP" altLang="en-US" sz="2800" dirty="0"/>
              <a:t>種の制約対処法を比較し、アルゴリズムの特徴を明らかにした。</a:t>
            </a:r>
            <a:endParaRPr lang="en-US" altLang="ja-JP" sz="2800" dirty="0"/>
          </a:p>
          <a:p>
            <a:pPr lvl="1">
              <a:defRPr/>
            </a:pPr>
            <a:r>
              <a:rPr lang="ja-JP" altLang="en-US" sz="2400" dirty="0"/>
              <a:t>多目的最適化（問題分割）ベースと違反量削減優先ベース</a:t>
            </a:r>
            <a:endParaRPr lang="en-US" altLang="ja-JP" sz="2400" dirty="0"/>
          </a:p>
          <a:p>
            <a:pPr lvl="1">
              <a:defRPr/>
            </a:pPr>
            <a:r>
              <a:rPr lang="ja-JP" altLang="en-US" sz="2400" dirty="0"/>
              <a:t>実装した問題は下記</a:t>
            </a:r>
            <a:r>
              <a:rPr lang="en-US" altLang="ja-JP" sz="2400" dirty="0"/>
              <a:t>3</a:t>
            </a:r>
            <a:r>
              <a:rPr lang="ja-JP" altLang="en-US" sz="2400" dirty="0"/>
              <a:t>種</a:t>
            </a:r>
            <a:endParaRPr lang="en-US" altLang="ja-JP" sz="2400" dirty="0"/>
          </a:p>
          <a:p>
            <a:pPr lvl="2">
              <a:spcBef>
                <a:spcPts val="1200"/>
              </a:spcBef>
              <a:buFont typeface="Wingdings" panose="05000000000000000000" pitchFamily="2" charset="2"/>
              <a:buChar char="Ø"/>
              <a:defRPr/>
            </a:pPr>
            <a:r>
              <a:rPr lang="en-US" altLang="ja-JP" sz="2000" dirty="0"/>
              <a:t>1. </a:t>
            </a:r>
            <a:r>
              <a:rPr lang="ja-JP" altLang="en-US" sz="2000" dirty="0"/>
              <a:t>ベンチマーク問題</a:t>
            </a:r>
            <a:endParaRPr lang="en-US" altLang="ja-JP" sz="2000" dirty="0"/>
          </a:p>
          <a:p>
            <a:pPr lvl="2">
              <a:spcBef>
                <a:spcPts val="1200"/>
              </a:spcBef>
              <a:buFont typeface="Wingdings" panose="05000000000000000000" pitchFamily="2" charset="2"/>
              <a:buChar char="Ø"/>
              <a:defRPr/>
            </a:pPr>
            <a:r>
              <a:rPr lang="en-US" altLang="ja-JP" sz="2000" dirty="0"/>
              <a:t>2. </a:t>
            </a:r>
            <a:r>
              <a:rPr lang="ja-JP" altLang="en-US" sz="2000" dirty="0"/>
              <a:t>プラント操業スケジューリング問題</a:t>
            </a:r>
            <a:endParaRPr lang="en-US" altLang="ja-JP" sz="2000" dirty="0"/>
          </a:p>
          <a:p>
            <a:pPr lvl="2">
              <a:spcBef>
                <a:spcPts val="1200"/>
              </a:spcBef>
              <a:buFont typeface="Wingdings" panose="05000000000000000000" pitchFamily="2" charset="2"/>
              <a:buChar char="Ø"/>
              <a:defRPr/>
            </a:pPr>
            <a:r>
              <a:rPr lang="en-US" altLang="ja-JP" sz="2000" dirty="0"/>
              <a:t>3. </a:t>
            </a:r>
            <a:r>
              <a:rPr lang="ja-JP" altLang="en-US" sz="2000" dirty="0"/>
              <a:t>データ駆動非線形制約問題</a:t>
            </a:r>
            <a:endParaRPr lang="en-US" altLang="ja-JP" sz="2000" dirty="0"/>
          </a:p>
          <a:p>
            <a:pPr>
              <a:defRPr/>
            </a:pPr>
            <a:r>
              <a:rPr lang="ja-JP" altLang="en-US" sz="2800" dirty="0"/>
              <a:t>問題分割の課題を明らかにすると同時に、それを解消するアルゴリズムを提案し、一部成果を外部発表した。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Tree>
    <p:extLst>
      <p:ext uri="{BB962C8B-B14F-4D97-AF65-F5344CB8AC3E}">
        <p14:creationId xmlns:p14="http://schemas.microsoft.com/office/powerpoint/2010/main" val="341036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798" y="2980116"/>
            <a:ext cx="3831229"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目的関数</a:t>
                </a:r>
                <a14:m>
                  <m:oMath xmlns:m="http://schemas.openxmlformats.org/officeDocument/2006/math">
                    <m:r>
                      <a:rPr lang="en-US" altLang="ja-JP" i="1">
                        <a:latin typeface="Cambria Math" panose="02040503050406030204" pitchFamily="18" charset="0"/>
                        <a:ea typeface="Cambria Math" panose="02040503050406030204" pitchFamily="18" charset="0"/>
                      </a:rPr>
                      <m:t>𝑓</m:t>
                    </m:r>
                  </m:oMath>
                </a14:m>
                <a:r>
                  <a:rPr lang="ja-JP" altLang="en-US" dirty="0"/>
                  <a:t>と制約違反量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3"/>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8D84A221-CD89-4034-A164-8147AF8D4537}"/>
                  </a:ext>
                </a:extLst>
              </p:cNvPr>
              <p:cNvSpPr txBox="1"/>
              <p:nvPr/>
            </p:nvSpPr>
            <p:spPr>
              <a:xfrm>
                <a:off x="4638194"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0" name="テキスト ボックス 49">
                <a:extLst>
                  <a:ext uri="{FF2B5EF4-FFF2-40B4-BE49-F238E27FC236}">
                    <a16:creationId xmlns:a16="http://schemas.microsoft.com/office/drawing/2014/main" id="{8D84A221-CD89-4034-A164-8147AF8D4537}"/>
                  </a:ext>
                </a:extLst>
              </p:cNvPr>
              <p:cNvSpPr txBox="1">
                <a:spLocks noRot="1" noChangeAspect="1" noMove="1" noResize="1" noEditPoints="1" noAdjustHandles="1" noChangeArrowheads="1" noChangeShapeType="1" noTextEdit="1"/>
              </p:cNvSpPr>
              <p:nvPr/>
            </p:nvSpPr>
            <p:spPr>
              <a:xfrm>
                <a:off x="4638194" y="5974932"/>
                <a:ext cx="498603"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06A75383-1ECF-4BF2-ABF1-474C1F5C7942}"/>
                  </a:ext>
                </a:extLst>
              </p:cNvPr>
              <p:cNvSpPr txBox="1"/>
              <p:nvPr/>
            </p:nvSpPr>
            <p:spPr>
              <a:xfrm>
                <a:off x="7370021"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1" name="テキスト ボックス 50">
                <a:extLst>
                  <a:ext uri="{FF2B5EF4-FFF2-40B4-BE49-F238E27FC236}">
                    <a16:creationId xmlns:a16="http://schemas.microsoft.com/office/drawing/2014/main" id="{06A75383-1ECF-4BF2-ABF1-474C1F5C7942}"/>
                  </a:ext>
                </a:extLst>
              </p:cNvPr>
              <p:cNvSpPr txBox="1">
                <a:spLocks noRot="1" noChangeAspect="1" noMove="1" noResize="1" noEditPoints="1" noAdjustHandles="1" noChangeArrowheads="1" noChangeShapeType="1" noTextEdit="1"/>
              </p:cNvSpPr>
              <p:nvPr/>
            </p:nvSpPr>
            <p:spPr>
              <a:xfrm>
                <a:off x="7370021" y="5974932"/>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C6BA5A1-2E7A-413B-B53A-B966E77B7789}"/>
                  </a:ext>
                </a:extLst>
              </p:cNvPr>
              <p:cNvSpPr txBox="1"/>
              <p:nvPr/>
            </p:nvSpPr>
            <p:spPr>
              <a:xfrm>
                <a:off x="4302698" y="3170974"/>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2" name="テキスト ボックス 51">
                <a:extLst>
                  <a:ext uri="{FF2B5EF4-FFF2-40B4-BE49-F238E27FC236}">
                    <a16:creationId xmlns:a16="http://schemas.microsoft.com/office/drawing/2014/main" id="{BC6BA5A1-2E7A-413B-B53A-B966E77B7789}"/>
                  </a:ext>
                </a:extLst>
              </p:cNvPr>
              <p:cNvSpPr txBox="1">
                <a:spLocks noRot="1" noChangeAspect="1" noMove="1" noResize="1" noEditPoints="1" noAdjustHandles="1" noChangeArrowheads="1" noChangeShapeType="1" noTextEdit="1"/>
              </p:cNvSpPr>
              <p:nvPr/>
            </p:nvSpPr>
            <p:spPr>
              <a:xfrm>
                <a:off x="4302698" y="3170974"/>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C6FF0F96-5C1E-41C0-BECF-FC67BF7D257A}"/>
                  </a:ext>
                </a:extLst>
              </p:cNvPr>
              <p:cNvSpPr txBox="1"/>
              <p:nvPr/>
            </p:nvSpPr>
            <p:spPr>
              <a:xfrm>
                <a:off x="4302698" y="5771760"/>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3" name="テキスト ボックス 52">
                <a:extLst>
                  <a:ext uri="{FF2B5EF4-FFF2-40B4-BE49-F238E27FC236}">
                    <a16:creationId xmlns:a16="http://schemas.microsoft.com/office/drawing/2014/main" id="{C6FF0F96-5C1E-41C0-BECF-FC67BF7D257A}"/>
                  </a:ext>
                </a:extLst>
              </p:cNvPr>
              <p:cNvSpPr txBox="1">
                <a:spLocks noRot="1" noChangeAspect="1" noMove="1" noResize="1" noEditPoints="1" noAdjustHandles="1" noChangeArrowheads="1" noChangeShapeType="1" noTextEdit="1"/>
              </p:cNvSpPr>
              <p:nvPr/>
            </p:nvSpPr>
            <p:spPr>
              <a:xfrm>
                <a:off x="4302698" y="5771760"/>
                <a:ext cx="49860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070A6FFA-371B-4BC7-B8AD-D4CA6CC09D25}"/>
                  </a:ext>
                </a:extLst>
              </p:cNvPr>
              <p:cNvSpPr txBox="1"/>
              <p:nvPr/>
            </p:nvSpPr>
            <p:spPr>
              <a:xfrm>
                <a:off x="6007034"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4" name="テキスト ボックス 53">
                <a:extLst>
                  <a:ext uri="{FF2B5EF4-FFF2-40B4-BE49-F238E27FC236}">
                    <a16:creationId xmlns:a16="http://schemas.microsoft.com/office/drawing/2014/main" id="{070A6FFA-371B-4BC7-B8AD-D4CA6CC09D25}"/>
                  </a:ext>
                </a:extLst>
              </p:cNvPr>
              <p:cNvSpPr txBox="1">
                <a:spLocks noRot="1" noChangeAspect="1" noMove="1" noResize="1" noEditPoints="1" noAdjustHandles="1" noChangeArrowheads="1" noChangeShapeType="1" noTextEdit="1"/>
              </p:cNvSpPr>
              <p:nvPr/>
            </p:nvSpPr>
            <p:spPr>
              <a:xfrm>
                <a:off x="6007034" y="5984111"/>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7BBEA442-988A-45A0-A203-7C9D7AA936DA}"/>
                  </a:ext>
                </a:extLst>
              </p:cNvPr>
              <p:cNvSpPr txBox="1"/>
              <p:nvPr/>
            </p:nvSpPr>
            <p:spPr>
              <a:xfrm>
                <a:off x="4302698" y="442301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5" name="テキスト ボックス 54">
                <a:extLst>
                  <a:ext uri="{FF2B5EF4-FFF2-40B4-BE49-F238E27FC236}">
                    <a16:creationId xmlns:a16="http://schemas.microsoft.com/office/drawing/2014/main" id="{7BBEA442-988A-45A0-A203-7C9D7AA936DA}"/>
                  </a:ext>
                </a:extLst>
              </p:cNvPr>
              <p:cNvSpPr txBox="1">
                <a:spLocks noRot="1" noChangeAspect="1" noMove="1" noResize="1" noEditPoints="1" noAdjustHandles="1" noChangeArrowheads="1" noChangeShapeType="1" noTextEdit="1"/>
              </p:cNvSpPr>
              <p:nvPr/>
            </p:nvSpPr>
            <p:spPr>
              <a:xfrm>
                <a:off x="4302698" y="4423017"/>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a:t>
                </a:r>
                <a:r>
                  <a:rPr lang="ja-JP" altLang="en-US" sz="2800" dirty="0"/>
                  <a:t>次関数の中心をずらして配置することで、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8"/>
                <a:stretch>
                  <a:fillRect l="-963" t="-18750" b="-10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2B6C8DC2-C85B-4651-8A57-7BCBB412E590}"/>
                  </a:ext>
                </a:extLst>
              </p:cNvPr>
              <p:cNvSpPr txBox="1"/>
              <p:nvPr/>
            </p:nvSpPr>
            <p:spPr>
              <a:xfrm>
                <a:off x="6719287"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9" name="テキスト ボックス 58">
                <a:extLst>
                  <a:ext uri="{FF2B5EF4-FFF2-40B4-BE49-F238E27FC236}">
                    <a16:creationId xmlns:a16="http://schemas.microsoft.com/office/drawing/2014/main" id="{2B6C8DC2-C85B-4651-8A57-7BCBB412E590}"/>
                  </a:ext>
                </a:extLst>
              </p:cNvPr>
              <p:cNvSpPr txBox="1">
                <a:spLocks noRot="1" noChangeAspect="1" noMove="1" noResize="1" noEditPoints="1" noAdjustHandles="1" noChangeArrowheads="1" noChangeShapeType="1" noTextEdit="1"/>
              </p:cNvSpPr>
              <p:nvPr/>
            </p:nvSpPr>
            <p:spPr>
              <a:xfrm>
                <a:off x="6719287" y="5984111"/>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2D4B73A3-BAE8-4CFA-B8AC-F51C4C8BEF35}"/>
                  </a:ext>
                </a:extLst>
              </p:cNvPr>
              <p:cNvSpPr txBox="1"/>
              <p:nvPr/>
            </p:nvSpPr>
            <p:spPr>
              <a:xfrm>
                <a:off x="4302698" y="3748646"/>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0" name="テキスト ボックス 59">
                <a:extLst>
                  <a:ext uri="{FF2B5EF4-FFF2-40B4-BE49-F238E27FC236}">
                    <a16:creationId xmlns:a16="http://schemas.microsoft.com/office/drawing/2014/main" id="{2D4B73A3-BAE8-4CFA-B8AC-F51C4C8BEF35}"/>
                  </a:ext>
                </a:extLst>
              </p:cNvPr>
              <p:cNvSpPr txBox="1">
                <a:spLocks noRot="1" noChangeAspect="1" noMove="1" noResize="1" noEditPoints="1" noAdjustHandles="1" noChangeArrowheads="1" noChangeShapeType="1" noTextEdit="1"/>
              </p:cNvSpPr>
              <p:nvPr/>
            </p:nvSpPr>
            <p:spPr>
              <a:xfrm>
                <a:off x="4302698" y="3748646"/>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DB2553DD-CAC2-42A3-9AAF-37B93AAD589C}"/>
                  </a:ext>
                </a:extLst>
              </p:cNvPr>
              <p:cNvSpPr txBox="1"/>
              <p:nvPr/>
            </p:nvSpPr>
            <p:spPr>
              <a:xfrm>
                <a:off x="5275616"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1" name="テキスト ボックス 60">
                <a:extLst>
                  <a:ext uri="{FF2B5EF4-FFF2-40B4-BE49-F238E27FC236}">
                    <a16:creationId xmlns:a16="http://schemas.microsoft.com/office/drawing/2014/main" id="{DB2553DD-CAC2-42A3-9AAF-37B93AAD589C}"/>
                  </a:ext>
                </a:extLst>
              </p:cNvPr>
              <p:cNvSpPr txBox="1">
                <a:spLocks noRot="1" noChangeAspect="1" noMove="1" noResize="1" noEditPoints="1" noAdjustHandles="1" noChangeArrowheads="1" noChangeShapeType="1" noTextEdit="1"/>
              </p:cNvSpPr>
              <p:nvPr/>
            </p:nvSpPr>
            <p:spPr>
              <a:xfrm>
                <a:off x="5275616" y="5984111"/>
                <a:ext cx="498603"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8D7627AD-BA96-4ED3-A20B-ABA83D5581CE}"/>
                  </a:ext>
                </a:extLst>
              </p:cNvPr>
              <p:cNvSpPr txBox="1"/>
              <p:nvPr/>
            </p:nvSpPr>
            <p:spPr>
              <a:xfrm>
                <a:off x="4302698" y="509738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2" name="テキスト ボックス 61">
                <a:extLst>
                  <a:ext uri="{FF2B5EF4-FFF2-40B4-BE49-F238E27FC236}">
                    <a16:creationId xmlns:a16="http://schemas.microsoft.com/office/drawing/2014/main" id="{8D7627AD-BA96-4ED3-A20B-ABA83D5581CE}"/>
                  </a:ext>
                </a:extLst>
              </p:cNvPr>
              <p:cNvSpPr txBox="1">
                <a:spLocks noRot="1" noChangeAspect="1" noMove="1" noResize="1" noEditPoints="1" noAdjustHandles="1" noChangeArrowheads="1" noChangeShapeType="1" noTextEdit="1"/>
              </p:cNvSpPr>
              <p:nvPr/>
            </p:nvSpPr>
            <p:spPr>
              <a:xfrm>
                <a:off x="4302698" y="5097388"/>
                <a:ext cx="498603" cy="307777"/>
              </a:xfrm>
              <a:prstGeom prst="rect">
                <a:avLst/>
              </a:prstGeom>
              <a:blipFill>
                <a:blip r:embed="rId11"/>
                <a:stretch>
                  <a:fillRect/>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3851" y="5031356"/>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5546" y="5084263"/>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78003" y="3824698"/>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4561" y="3233304"/>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69352" y="3826973"/>
            <a:ext cx="636562" cy="70804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68669" y="4184962"/>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18703" y="3852248"/>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1715" y="5368289"/>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0590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059014"/>
                <a:ext cx="2311287" cy="369332"/>
              </a:xfrm>
              <a:prstGeom prst="rect">
                <a:avLst/>
              </a:prstGeom>
              <a:blipFill>
                <a:blip r:embed="rId12"/>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966A707C-2A05-4773-97D7-D7CBFC4D87CF}"/>
                  </a:ext>
                </a:extLst>
              </p:cNvPr>
              <p:cNvSpPr txBox="1"/>
              <p:nvPr/>
            </p:nvSpPr>
            <p:spPr>
              <a:xfrm>
                <a:off x="4689178" y="2017896"/>
                <a:ext cx="3205574" cy="59618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r>
                        <a:rPr lang="en-US" altLang="ja-JP" sz="1600" b="0" i="1" smtClean="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smtClean="0">
                              <a:latin typeface="Cambria Math" panose="02040503050406030204" pitchFamily="18" charset="0"/>
                            </a:rPr>
                            <m:t>1</m:t>
                          </m:r>
                        </m:num>
                        <m:den>
                          <m:r>
                            <a:rPr lang="en-US" altLang="ja-JP" sz="1600" b="0" i="1" smtClean="0">
                              <a:latin typeface="Cambria Math" panose="02040503050406030204" pitchFamily="18" charset="0"/>
                            </a:rPr>
                            <m:t>𝑁</m:t>
                          </m:r>
                        </m:den>
                      </m:f>
                      <m:nary>
                        <m:naryPr>
                          <m:chr m:val="∑"/>
                          <m:limLoc m:val="subSup"/>
                          <m:ctrlPr>
                            <a:rPr lang="en-US" altLang="ja-JP" sz="1600" i="1">
                              <a:latin typeface="Cambria Math" panose="02040503050406030204" pitchFamily="18" charset="0"/>
                              <a:ea typeface="Cambria Math" panose="02040503050406030204" pitchFamily="18" charset="0"/>
                            </a:rPr>
                          </m:ctrlPr>
                        </m:naryPr>
                        <m:sub>
                          <m:r>
                            <m:rPr>
                              <m:brk m:alnAt="25"/>
                            </m:rPr>
                            <a:rPr lang="en-US" altLang="ja-JP" sz="1600" i="1">
                              <a:latin typeface="Cambria Math" panose="02040503050406030204" pitchFamily="18" charset="0"/>
                              <a:ea typeface="Cambria Math" panose="02040503050406030204" pitchFamily="18" charset="0"/>
                            </a:rPr>
                            <m:t>𝑛</m:t>
                          </m:r>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ea typeface="Cambria Math" panose="02040503050406030204" pitchFamily="18" charset="0"/>
                            </a:rPr>
                            <m:t>𝑁</m:t>
                          </m:r>
                        </m:sup>
                        <m:e>
                          <m:sSup>
                            <m:sSupPr>
                              <m:ctrlPr>
                                <a:rPr lang="en-US" altLang="ja-JP" sz="1600" i="1">
                                  <a:latin typeface="Cambria Math" panose="02040503050406030204" pitchFamily="18" charset="0"/>
                                  <a:ea typeface="Cambria Math" panose="02040503050406030204" pitchFamily="18" charset="0"/>
                                </a:rPr>
                              </m:ctrlPr>
                            </m:sSupPr>
                            <m:e>
                              <m:d>
                                <m:dPr>
                                  <m:ctrlPr>
                                    <a:rPr lang="en-US" altLang="ja-JP" sz="1600" i="1">
                                      <a:latin typeface="Cambria Math" panose="02040503050406030204" pitchFamily="18" charset="0"/>
                                      <a:ea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𝑛</m:t>
                                      </m:r>
                                    </m:sub>
                                  </m:sSub>
                                  <m:r>
                                    <a:rPr lang="en-US" altLang="ja-JP" sz="1600" b="0"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e>
                            <m:sup>
                              <m:r>
                                <a:rPr lang="en-US" altLang="ja-JP" sz="1600" i="1">
                                  <a:latin typeface="Cambria Math" panose="02040503050406030204" pitchFamily="18" charset="0"/>
                                  <a:ea typeface="Cambria Math" panose="02040503050406030204" pitchFamily="18" charset="0"/>
                                </a:rPr>
                                <m:t>2</m:t>
                              </m:r>
                            </m:sup>
                          </m:sSup>
                        </m:e>
                      </m:nary>
                      <m:r>
                        <a:rPr lang="en-US" altLang="ja-JP" sz="1600" i="1">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𝑑</m:t>
                      </m:r>
                    </m:oMath>
                  </m:oMathPara>
                </a14:m>
                <a:endParaRPr kumimoji="1" lang="ja-JP" altLang="en-US" sz="1600" dirty="0"/>
              </a:p>
            </p:txBody>
          </p:sp>
        </mc:Choice>
        <mc:Fallback xmlns="">
          <p:sp>
            <p:nvSpPr>
              <p:cNvPr id="89" name="テキスト ボックス 88">
                <a:extLst>
                  <a:ext uri="{FF2B5EF4-FFF2-40B4-BE49-F238E27FC236}">
                    <a16:creationId xmlns:a16="http://schemas.microsoft.com/office/drawing/2014/main" id="{966A707C-2A05-4773-97D7-D7CBFC4D87CF}"/>
                  </a:ext>
                </a:extLst>
              </p:cNvPr>
              <p:cNvSpPr txBox="1">
                <a:spLocks noRot="1" noChangeAspect="1" noMove="1" noResize="1" noEditPoints="1" noAdjustHandles="1" noChangeArrowheads="1" noChangeShapeType="1" noTextEdit="1"/>
              </p:cNvSpPr>
              <p:nvPr/>
            </p:nvSpPr>
            <p:spPr>
              <a:xfrm>
                <a:off x="4689178" y="2017896"/>
                <a:ext cx="3205574" cy="596189"/>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6623709" y="2510495"/>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6623709" y="2510495"/>
                <a:ext cx="1217976" cy="307777"/>
              </a:xfrm>
              <a:prstGeom prst="rect">
                <a:avLst/>
              </a:prstGeom>
              <a:blipFill>
                <a:blip r:embed="rId14"/>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460836" y="2994833"/>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398863" y="2951278"/>
                <a:ext cx="1656934"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m:t>
                          </m:r>
                        </m:e>
                      </m:d>
                    </m:oMath>
                  </m:oMathPara>
                </a14:m>
                <a:endParaRPr kumimoji="1" lang="ja-JP" altLang="en-US"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398863" y="2951278"/>
                <a:ext cx="1656934" cy="369332"/>
              </a:xfrm>
              <a:prstGeom prst="rect">
                <a:avLst/>
              </a:prstGeom>
              <a:blipFill>
                <a:blip r:embed="rId15"/>
                <a:stretch>
                  <a:fillRect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386879" y="3515362"/>
                <a:ext cx="2340031"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panose="02040503050406030204" pitchFamily="18" charset="0"/>
                            </a:rPr>
                            <m:t>exp</m:t>
                          </m:r>
                        </m:fName>
                        <m:e>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10</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e>
                              </m:d>
                            </m:e>
                          </m:d>
                        </m:e>
                      </m:func>
                      <m:r>
                        <a:rPr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386879" y="3515362"/>
                <a:ext cx="2340031" cy="335476"/>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30321" y="4384144"/>
                <a:ext cx="2727880"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sgn</m:t>
                          </m:r>
                        </m:fName>
                        <m:e>
                          <m:d>
                            <m:dPr>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func>
                      <m:sSup>
                        <m:sSupPr>
                          <m:ctrlPr>
                            <a:rPr lang="en-US" altLang="ja-JP" sz="1400" b="0" i="1" smtClean="0">
                              <a:latin typeface="Cambria Math" panose="02040503050406030204" pitchFamily="18" charset="0"/>
                              <a:ea typeface="Cambria Math" panose="02040503050406030204" pitchFamily="18" charset="0"/>
                            </a:rPr>
                          </m:ctrlPr>
                        </m:sSupPr>
                        <m:e>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sup>
                          <m:r>
                            <a:rPr lang="en-US" altLang="ja-JP" sz="1400" b="0" i="1" smtClean="0">
                              <a:latin typeface="Cambria Math" panose="02040503050406030204" pitchFamily="18" charset="0"/>
                              <a:ea typeface="Cambria Math" panose="02040503050406030204" pitchFamily="18" charset="0"/>
                            </a:rPr>
                            <m:t>0.25</m:t>
                          </m:r>
                        </m:sup>
                      </m:sSup>
                    </m:oMath>
                  </m:oMathPara>
                </a14:m>
                <a:endParaRPr kumimoji="1" lang="ja-JP" altLang="en-US" sz="14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30321" y="4384144"/>
                <a:ext cx="2727880" cy="335476"/>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05A3F727-721F-467B-AB79-9D27D9760B5E}"/>
                  </a:ext>
                </a:extLst>
              </p:cNvPr>
              <p:cNvSpPr txBox="1"/>
              <p:nvPr/>
            </p:nvSpPr>
            <p:spPr>
              <a:xfrm>
                <a:off x="1326345" y="5216517"/>
                <a:ext cx="2153755" cy="36939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m:rPr>
                          <m:sty m:val="p"/>
                        </m:rPr>
                        <a:rPr lang="en-US" altLang="ja-JP" i="0" smtClean="0">
                          <a:latin typeface="Cambria Math" panose="02040503050406030204" pitchFamily="18" charset="0"/>
                        </a:rPr>
                        <m:t>c</m:t>
                      </m:r>
                      <m:r>
                        <m:rPr>
                          <m:sty m:val="p"/>
                        </m:rPr>
                        <a:rPr lang="en-US" altLang="ja-JP" b="0" i="0" smtClean="0">
                          <a:latin typeface="Cambria Math" panose="02040503050406030204" pitchFamily="18" charset="0"/>
                        </a:rPr>
                        <m:t>os</m:t>
                      </m:r>
                      <m:r>
                        <a:rPr lang="ja-JP" altLang="en-US" i="1">
                          <a:latin typeface="Cambria Math" panose="02040503050406030204" pitchFamily="18" charset="0"/>
                        </a:rPr>
                        <m:t>関数</m:t>
                      </m:r>
                      <m:r>
                        <a:rPr lang="en-US" altLang="ja-JP" b="0" i="1" smtClean="0">
                          <a:latin typeface="Cambria Math" panose="02040503050406030204" pitchFamily="18" charset="0"/>
                          <a:ea typeface="Cambria Math" panose="02040503050406030204" pitchFamily="18" charset="0"/>
                        </a:rPr>
                        <m:t>≤0</m:t>
                      </m:r>
                    </m:oMath>
                  </m:oMathPara>
                </a14:m>
                <a:endParaRPr kumimoji="1" lang="ja-JP" altLang="en-US" dirty="0"/>
              </a:p>
            </p:txBody>
          </p:sp>
        </mc:Choice>
        <mc:Fallback xmlns="">
          <p:sp>
            <p:nvSpPr>
              <p:cNvPr id="131" name="テキスト ボックス 130">
                <a:extLst>
                  <a:ext uri="{FF2B5EF4-FFF2-40B4-BE49-F238E27FC236}">
                    <a16:creationId xmlns:a16="http://schemas.microsoft.com/office/drawing/2014/main" id="{05A3F727-721F-467B-AB79-9D27D9760B5E}"/>
                  </a:ext>
                </a:extLst>
              </p:cNvPr>
              <p:cNvSpPr txBox="1">
                <a:spLocks noRot="1" noChangeAspect="1" noMove="1" noResize="1" noEditPoints="1" noAdjustHandles="1" noChangeArrowheads="1" noChangeShapeType="1" noTextEdit="1"/>
              </p:cNvSpPr>
              <p:nvPr/>
            </p:nvSpPr>
            <p:spPr>
              <a:xfrm>
                <a:off x="1326345" y="5216517"/>
                <a:ext cx="2153755" cy="369397"/>
              </a:xfrm>
              <a:prstGeom prst="rect">
                <a:avLst/>
              </a:prstGeom>
              <a:blipFill>
                <a:blip r:embed="rId18"/>
                <a:stretch>
                  <a:fillRect b="-10000"/>
                </a:stretch>
              </a:blipFill>
            </p:spPr>
            <p:txBody>
              <a:bodyPr/>
              <a:lstStyle/>
              <a:p>
                <a:r>
                  <a:rPr lang="ja-JP" altLang="en-US">
                    <a:noFill/>
                  </a:rPr>
                  <a:t> </a:t>
                </a:r>
              </a:p>
            </p:txBody>
          </p:sp>
        </mc:Fallback>
      </mc:AlternateContent>
      <p:pic>
        <p:nvPicPr>
          <p:cNvPr id="6" name="図 5" descr="グラフ&#10;&#10;自動的に生成された説明">
            <a:extLst>
              <a:ext uri="{FF2B5EF4-FFF2-40B4-BE49-F238E27FC236}">
                <a16:creationId xmlns:a16="http://schemas.microsoft.com/office/drawing/2014/main" id="{2AC8CFCA-A154-4A99-AED2-B0B0ABCC30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55255" y="3027344"/>
            <a:ext cx="3090263" cy="3090263"/>
          </a:xfrm>
          <a:prstGeom prst="rect">
            <a:avLst/>
          </a:prstGeom>
        </p:spPr>
      </p:pic>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7965033" y="2042690"/>
                <a:ext cx="4087941"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func>
                            <m:funcPr>
                              <m:ctrlPr>
                                <a:rPr lang="en-US" altLang="ja-JP" sz="1400" i="1">
                                  <a:latin typeface="Cambria Math" panose="02040503050406030204" pitchFamily="18" charset="0"/>
                                  <a:ea typeface="Cambria Math" panose="02040503050406030204" pitchFamily="18" charset="0"/>
                                </a:rPr>
                              </m:ctrlPr>
                            </m:funcPr>
                            <m:fName>
                              <m:r>
                                <m:rPr>
                                  <m:sty m:val="p"/>
                                </m:rPr>
                                <a:rPr lang="en-US" altLang="ja-JP" sz="1400">
                                  <a:latin typeface="Cambria Math" panose="02040503050406030204" pitchFamily="18" charset="0"/>
                                  <a:ea typeface="Cambria Math" panose="02040503050406030204" pitchFamily="18" charset="0"/>
                                </a:rPr>
                                <m:t>cos</m:t>
                              </m:r>
                            </m:fName>
                            <m:e>
                              <m:d>
                                <m:dPr>
                                  <m:ctrlPr>
                                    <a:rPr lang="en-US" altLang="ja-JP" sz="1400" i="1">
                                      <a:latin typeface="Cambria Math" panose="02040503050406030204" pitchFamily="18" charset="0"/>
                                      <a:ea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2</m:t>
                                  </m:r>
                                  <m:r>
                                    <a:rPr lang="en-US" altLang="ja-JP" sz="1400" i="1">
                                      <a:latin typeface="Cambria Math" panose="02040503050406030204" pitchFamily="18" charset="0"/>
                                      <a:ea typeface="Cambria Math" panose="02040503050406030204" pitchFamily="18" charset="0"/>
                                    </a:rPr>
                                    <m:t>𝜋</m:t>
                                  </m:r>
                                  <m:d>
                                    <m:dPr>
                                      <m:ctrlPr>
                                        <a:rPr lang="en-US" altLang="ja-JP" sz="1400" b="0" i="1" smtClean="0">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𝑐</m:t>
                                      </m:r>
                                    </m:e>
                                  </m:d>
                                </m:e>
                              </m:d>
                            </m:e>
                          </m:func>
                        </m:e>
                      </m:nary>
                      <m:r>
                        <a:rPr lang="en-US" altLang="ja-JP" sz="1400" b="0" i="1" smtClean="0">
                          <a:latin typeface="Cambria Math" panose="02040503050406030204" pitchFamily="18" charset="0"/>
                          <a:ea typeface="Cambria Math" panose="02040503050406030204" pitchFamily="18" charset="0"/>
                        </a:rPr>
                        <m:t>+</m:t>
                      </m:r>
                      <m:func>
                        <m:funcPr>
                          <m:ctrlPr>
                            <a:rPr lang="en-US" altLang="ja-JP" sz="1400" b="0" i="1" smtClean="0">
                              <a:latin typeface="Cambria Math" panose="02040503050406030204" pitchFamily="18" charset="0"/>
                              <a:ea typeface="Cambria Math" panose="02040503050406030204" pitchFamily="18" charset="0"/>
                            </a:rPr>
                          </m:ctrlPr>
                        </m:funcPr>
                        <m:fName>
                          <m:r>
                            <m:rPr>
                              <m:sty m:val="p"/>
                            </m:rPr>
                            <a:rPr lang="en-US" altLang="ja-JP" sz="1400" b="0" i="0" smtClean="0">
                              <a:latin typeface="Cambria Math" panose="02040503050406030204" pitchFamily="18" charset="0"/>
                              <a:ea typeface="Cambria Math" panose="02040503050406030204" pitchFamily="18" charset="0"/>
                            </a:rPr>
                            <m:t>cos</m:t>
                          </m:r>
                        </m:fName>
                        <m:e>
                          <m:r>
                            <a:rPr lang="en-US" altLang="ja-JP" sz="1400" b="0" i="1" smtClean="0">
                              <a:latin typeface="Cambria Math" panose="02040503050406030204" pitchFamily="18" charset="0"/>
                              <a:ea typeface="Cambria Math" panose="02040503050406030204" pitchFamily="18" charset="0"/>
                            </a:rPr>
                            <m:t>(2</m:t>
                          </m:r>
                          <m:r>
                            <a:rPr lang="en-US" altLang="ja-JP" sz="1400" b="0" i="1" smtClean="0">
                              <a:latin typeface="Cambria Math" panose="02040503050406030204" pitchFamily="18" charset="0"/>
                              <a:ea typeface="Cambria Math" panose="02040503050406030204" pitchFamily="18" charset="0"/>
                            </a:rPr>
                            <m:t>𝜋</m:t>
                          </m:r>
                          <m:rad>
                            <m:radPr>
                              <m:degHide m:val="on"/>
                              <m:ctrlPr>
                                <a:rPr lang="en-US" altLang="ja-JP" sz="1400" b="0" i="1" smtClean="0">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r>
                            <a:rPr lang="en-US" altLang="ja-JP" sz="1400" b="0" i="1" smtClean="0">
                              <a:latin typeface="Cambria Math" panose="02040503050406030204" pitchFamily="18" charset="0"/>
                              <a:ea typeface="Cambria Math" panose="02040503050406030204" pitchFamily="18" charset="0"/>
                            </a:rPr>
                            <m:t>)</m:t>
                          </m:r>
                        </m:e>
                      </m:func>
                    </m:oMath>
                  </m:oMathPara>
                </a14:m>
                <a:endParaRPr kumimoji="1" lang="ja-JP" altLang="en-US" sz="1400" dirty="0"/>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7965033" y="2042690"/>
                <a:ext cx="4087941" cy="533288"/>
              </a:xfrm>
              <a:prstGeom prst="rect">
                <a:avLst/>
              </a:prstGeom>
              <a:blipFill>
                <a:blip r:embed="rId20"/>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1609" y="4638180"/>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1609" y="4638180"/>
                <a:ext cx="995599" cy="307777"/>
              </a:xfrm>
              <a:prstGeom prst="rect">
                <a:avLst/>
              </a:prstGeom>
              <a:blipFill>
                <a:blip r:embed="rId21"/>
                <a:stretch>
                  <a:fillRect t="-4000" b="-20000"/>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079238" y="4486855"/>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6" name="星: 5 pt 135">
            <a:extLst>
              <a:ext uri="{FF2B5EF4-FFF2-40B4-BE49-F238E27FC236}">
                <a16:creationId xmlns:a16="http://schemas.microsoft.com/office/drawing/2014/main" id="{D725DBCE-73FC-43D6-BA51-FAF60F68C364}"/>
              </a:ext>
            </a:extLst>
          </p:cNvPr>
          <p:cNvSpPr/>
          <p:nvPr/>
        </p:nvSpPr>
        <p:spPr>
          <a:xfrm>
            <a:off x="10037579" y="4332879"/>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153022" y="4572476"/>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153022" y="4572476"/>
                <a:ext cx="995599" cy="307777"/>
              </a:xfrm>
              <a:prstGeom prst="rect">
                <a:avLst/>
              </a:prstGeom>
              <a:blipFill>
                <a:blip r:embed="rId22"/>
                <a:stretch>
                  <a:fillRect t="-3922" b="-19608"/>
                </a:stretch>
              </a:blipFill>
            </p:spPr>
            <p:txBody>
              <a:bodyPr/>
              <a:lstStyle/>
              <a:p>
                <a:r>
                  <a:rPr lang="ja-JP" altLang="en-US">
                    <a:noFill/>
                  </a:rPr>
                  <a:t> </a:t>
                </a:r>
              </a:p>
            </p:txBody>
          </p:sp>
        </mc:Fallback>
      </mc:AlternateContent>
      <p:cxnSp>
        <p:nvCxnSpPr>
          <p:cNvPr id="138" name="直線コネクタ 137">
            <a:extLst>
              <a:ext uri="{FF2B5EF4-FFF2-40B4-BE49-F238E27FC236}">
                <a16:creationId xmlns:a16="http://schemas.microsoft.com/office/drawing/2014/main" id="{D64FB4DC-EBF0-4251-B844-477C7F1A4037}"/>
              </a:ext>
            </a:extLst>
          </p:cNvPr>
          <p:cNvCxnSpPr>
            <a:cxnSpLocks/>
          </p:cNvCxnSpPr>
          <p:nvPr/>
        </p:nvCxnSpPr>
        <p:spPr>
          <a:xfrm flipV="1">
            <a:off x="10174171" y="4228300"/>
            <a:ext cx="179504" cy="1809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星: 5 pt 138">
            <a:extLst>
              <a:ext uri="{FF2B5EF4-FFF2-40B4-BE49-F238E27FC236}">
                <a16:creationId xmlns:a16="http://schemas.microsoft.com/office/drawing/2014/main" id="{376A1BE7-6C1F-4CDD-8DCF-50EC860E786B}"/>
              </a:ext>
            </a:extLst>
          </p:cNvPr>
          <p:cNvSpPr/>
          <p:nvPr/>
        </p:nvSpPr>
        <p:spPr>
          <a:xfrm>
            <a:off x="10263923" y="4108181"/>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3855" y="3717488"/>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523913" y="2799269"/>
            <a:ext cx="1217976" cy="307777"/>
          </a:xfrm>
          <a:prstGeom prst="rect">
            <a:avLst/>
          </a:prstGeom>
          <a:noFill/>
        </p:spPr>
        <p:txBody>
          <a:bodyPr wrap="square" rtlCol="0">
            <a:spAutoFit/>
          </a:bodyPr>
          <a:lstStyle/>
          <a:p>
            <a:pPr algn="ctr"/>
            <a:r>
              <a:rPr kumimoji="1" lang="ja-JP" altLang="en-US" sz="1400" dirty="0"/>
              <a:t>非凸制約</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804203" y="2799269"/>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4" name="テキスト ボックス 143">
            <a:extLst>
              <a:ext uri="{FF2B5EF4-FFF2-40B4-BE49-F238E27FC236}">
                <a16:creationId xmlns:a16="http://schemas.microsoft.com/office/drawing/2014/main" id="{4EEA031A-95A0-4330-9E4C-AC6AE370760F}"/>
              </a:ext>
            </a:extLst>
          </p:cNvPr>
          <p:cNvSpPr txBox="1"/>
          <p:nvPr/>
        </p:nvSpPr>
        <p:spPr>
          <a:xfrm>
            <a:off x="2964611" y="2989434"/>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6306" y="38317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787974" y="5585060"/>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0839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88053" y="2569810"/>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468623" y="351382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460836" y="410834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6306" y="469663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460836" y="5249438"/>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Tree>
    <p:extLst>
      <p:ext uri="{BB962C8B-B14F-4D97-AF65-F5344CB8AC3E}">
        <p14:creationId xmlns:p14="http://schemas.microsoft.com/office/powerpoint/2010/main" val="67001381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4572</TotalTime>
  <Words>7097</Words>
  <Application>Microsoft Office PowerPoint</Application>
  <PresentationFormat>ワイド画面</PresentationFormat>
  <Paragraphs>1225</Paragraphs>
  <Slides>49</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49</vt:i4>
      </vt:variant>
    </vt:vector>
  </HeadingPairs>
  <TitlesOfParts>
    <vt:vector size="55" baseType="lpstr">
      <vt:lpstr>Meiryo UI</vt:lpstr>
      <vt:lpstr>游ゴシック</vt:lpstr>
      <vt:lpstr>Arial</vt:lpstr>
      <vt:lpstr>Cambria Math</vt:lpstr>
      <vt:lpstr>Wingdings</vt:lpstr>
      <vt:lpstr>Yokogawa_Template_Standard</vt:lpstr>
      <vt:lpstr>共同研究の2022年度成果報告と 来年度のご相談について（事前説明）</vt:lpstr>
      <vt:lpstr>今回のお打合せの目的と概要</vt:lpstr>
      <vt:lpstr>研究目的・内容</vt:lpstr>
      <vt:lpstr>アプローチ</vt:lpstr>
      <vt:lpstr>2022年度 共同研究　下期進捗</vt:lpstr>
      <vt:lpstr>制約対処法の分類</vt:lpstr>
      <vt:lpstr>最適化方法</vt:lpstr>
      <vt:lpstr>成果概要</vt:lpstr>
      <vt:lpstr>最適化問題</vt:lpstr>
      <vt:lpstr>結果まとめ</vt:lpstr>
      <vt:lpstr>探索性能：最良解の推移</vt:lpstr>
      <vt:lpstr>合体アルゴリズムのスケジューリング問題への適用</vt:lpstr>
      <vt:lpstr>今回使用した問題：製紙工場・蒸解工程</vt:lpstr>
      <vt:lpstr>最適化問題</vt:lpstr>
      <vt:lpstr>問題規模</vt:lpstr>
      <vt:lpstr>結果まとめ</vt:lpstr>
      <vt:lpstr>探索性能：最良解の推移</vt:lpstr>
      <vt:lpstr>算出された操作計画</vt:lpstr>
      <vt:lpstr>考察：パレートフロンティアの広さの影響</vt:lpstr>
      <vt:lpstr>最適化問題</vt:lpstr>
      <vt:lpstr>結果まとめ</vt:lpstr>
      <vt:lpstr>探索性能：最良解の推移</vt:lpstr>
      <vt:lpstr>アルゴリズム開発・検証の進捗</vt:lpstr>
      <vt:lpstr>問題分割に基づく制約対処法</vt:lpstr>
      <vt:lpstr>問題分割における正規化法</vt:lpstr>
      <vt:lpstr>M2 小嶋さんの状況</vt:lpstr>
      <vt:lpstr>探索性能</vt:lpstr>
      <vt:lpstr>まとめ</vt:lpstr>
      <vt:lpstr>まとめ</vt:lpstr>
      <vt:lpstr>2022年度 外部発表</vt:lpstr>
      <vt:lpstr>2022年度　評価状況（最適化技術）</vt:lpstr>
      <vt:lpstr>非凸性に対する性能検証</vt:lpstr>
      <vt:lpstr>バイナリ変数への拡張</vt:lpstr>
      <vt:lpstr>対象問題の性質と課題の対応関係</vt:lpstr>
      <vt:lpstr>まとめ</vt:lpstr>
      <vt:lpstr>学生の研究体制</vt:lpstr>
      <vt:lpstr>2023年度 研究開発計画</vt:lpstr>
      <vt:lpstr>2022年度下期の研究開発項目</vt:lpstr>
      <vt:lpstr>まとめ</vt:lpstr>
      <vt:lpstr>PowerPoint プレゼンテーション</vt:lpstr>
      <vt:lpstr>近傍生成法</vt:lpstr>
      <vt:lpstr>検証項目</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探索性能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694</cp:revision>
  <dcterms:created xsi:type="dcterms:W3CDTF">2022-01-26T00:23:42Z</dcterms:created>
  <dcterms:modified xsi:type="dcterms:W3CDTF">2023-03-10T11:52:59Z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